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73" r:id="rId13"/>
    <p:sldId id="269" r:id="rId14"/>
    <p:sldId id="276" r:id="rId15"/>
    <p:sldId id="268" r:id="rId16"/>
    <p:sldId id="274" r:id="rId17"/>
    <p:sldId id="275" r:id="rId18"/>
    <p:sldId id="270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1017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6739D-34BB-4177-8F64-8B5E67558BD2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2B16-7535-4DF1-B933-A013549E32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https://coit.es/index.php?op=publicaciones_detalle&amp;idpublicacion=31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https://coit.es/index.php?op=publicaciones_detalle&amp;idpublicacion=31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1200" i="0" dirty="0" smtClean="0">
                <a:solidFill>
                  <a:schemeClr val="bg1">
                    <a:lumMod val="95000"/>
                  </a:schemeClr>
                </a:solidFill>
              </a:rPr>
              <a:t>http://etsit.upm.es/index.php/es/la-escuela/calidad-etsit/estudios-e-informes </a:t>
            </a:r>
            <a:endParaRPr lang="es-ES" i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2B16-7535-4DF1-B933-A013549E3260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C43E-F2C4-4E78-8632-F6FAB1109997}" type="datetimeFigureOut">
              <a:rPr lang="es-ES" smtClean="0"/>
              <a:pPr/>
              <a:t>03/01/2016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C0FDF-3440-4DA9-B43C-C6D6968EFB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pa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Características de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42915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4 edificios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que albergan aulas, salas de reuniones, despachos, laboratorios, etc.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Más de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4.000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puestos entre aulas y salas de reuniones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Laboratorios docentes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con 600 puestos de capacidad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Laboratorios y centros de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investigación</a:t>
            </a:r>
            <a:endParaRPr lang="es-E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0"/>
              </a:spcBef>
              <a:buFont typeface="Arial" pitchFamily="34" charset="0"/>
              <a:buChar char="•"/>
            </a:pPr>
            <a:r>
              <a:rPr lang="es-ES" sz="2150" dirty="0" smtClean="0">
                <a:solidFill>
                  <a:schemeClr val="bg1">
                    <a:lumMod val="95000"/>
                  </a:schemeClr>
                </a:solidFill>
              </a:rPr>
              <a:t>15 departamentos y 33 grupos de investigación</a:t>
            </a:r>
          </a:p>
          <a:p>
            <a:pPr marL="817200" lvl="1" indent="-360000" algn="l">
              <a:spcBef>
                <a:spcPts val="0"/>
              </a:spcBef>
              <a:buFont typeface="Arial" pitchFamily="34" charset="0"/>
              <a:buChar char="•"/>
            </a:pPr>
            <a:r>
              <a:rPr lang="es-ES" sz="2150" dirty="0" smtClean="0">
                <a:solidFill>
                  <a:schemeClr val="bg1">
                    <a:lumMod val="95000"/>
                  </a:schemeClr>
                </a:solidFill>
              </a:rPr>
              <a:t>16 cátedras de empresa y más de 700 convenios con empresas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Biblioteca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con 460 puestos de lectura y 8 salas polivalentes para trabajo en grupo (48 puestos en total). </a:t>
            </a:r>
            <a:b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Fondo especializado en las disciplinas de la titulación de más de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50.000 libros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Características de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42915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La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 biblioteca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ofrece un servicio de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préstamo de libros, portátiles, calculadoras gráficas, cámaras de fotos y cámaras de vídeo, recursos para aprendizaje de idiomas o salas de trabajo en grupo.</a:t>
            </a: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Ciberteca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con 60 puestos, 40 de ellos con equipamiento informático completo y el resto con tomas de red para portátiles y posibilidad de conexión Wi-Fi.</a:t>
            </a:r>
          </a:p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18 locales de asociaciones de alumnos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 de diversa índole (técnico-profesionales, culturales, deportivas, etc.), de uso exclusivo y con medios puestos a su disposición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s-E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Características de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42915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Más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de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2.500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estudiantes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269 profesores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y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134 plazas de personal de administración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y servicios.</a:t>
            </a:r>
          </a:p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Movilidad internacional: más de 80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acuerdos de intercambio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 y 15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acuerdos de doble titulación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con universidades extranjeras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360000" indent="-360000" algn="l">
              <a:spcBef>
                <a:spcPts val="18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Índice de desempleo de los alumnos recién egresados inferior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al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10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%,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de acuerdo al último informe de inserción laboral publicado por la ETSIT (alumnos titulados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en el curso 2012-2013) 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s-E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324921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Fuente: http</a:t>
            </a:r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://etsit.upm.es/index.php/es/la-escuela/calidad-etsit/estudios-e-informes </a:t>
            </a:r>
            <a:endParaRPr lang="es-ES" sz="1200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</a:t>
            </a:r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Investigación en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1928802"/>
            <a:ext cx="8001056" cy="442915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33 grupos de investigación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3 institutos y centros de investigación </a:t>
            </a: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con entidad propia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16 cátedras de empresa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En la ETSIT se desarrollan más de </a:t>
            </a: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500 proyectos de investigación</a:t>
            </a: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 que generan el 40% de los beneficios por </a:t>
            </a: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I+D+i</a:t>
            </a: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 de toda la UPM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La mayor parte del centro (más de 9.000 m</a:t>
            </a:r>
            <a:r>
              <a:rPr lang="es-ES" sz="2500" baseline="300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) está dedicado a </a:t>
            </a:r>
            <a:r>
              <a:rPr lang="es-ES" sz="2500" b="1" dirty="0" smtClean="0">
                <a:solidFill>
                  <a:schemeClr val="bg1">
                    <a:lumMod val="95000"/>
                  </a:schemeClr>
                </a:solidFill>
              </a:rPr>
              <a:t>I+D</a:t>
            </a:r>
            <a:r>
              <a:rPr lang="es-ES" sz="2500" dirty="0" smtClean="0">
                <a:solidFill>
                  <a:schemeClr val="bg1">
                    <a:lumMod val="95000"/>
                  </a:schemeClr>
                </a:solidFill>
              </a:rPr>
              <a:t> en diversas áreas: </a:t>
            </a:r>
            <a:r>
              <a:rPr lang="es-ES" sz="2000" dirty="0" smtClean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s-ES" sz="2000" dirty="0" smtClean="0">
                <a:solidFill>
                  <a:schemeClr val="bg1">
                    <a:lumMod val="95000"/>
                  </a:schemeClr>
                </a:solidFill>
              </a:rPr>
              <a:t>adiofrecuencia, sistemas de comunicaciones, procesado de señales, redes de ordenadores, servicios y aplicaciones telemáticas, tecnología fotónica y electrónica, telemedicina, etc.</a:t>
            </a:r>
            <a:endParaRPr lang="es-E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mapaETS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86742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Mapa de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Titulaciones impartidas en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1928802"/>
            <a:ext cx="7643866" cy="442915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bg1">
                    <a:lumMod val="95000"/>
                  </a:schemeClr>
                </a:solidFill>
              </a:rPr>
              <a:t>Grado </a:t>
            </a:r>
            <a:r>
              <a:rPr lang="es-ES" sz="2800" b="1" dirty="0" smtClean="0">
                <a:solidFill>
                  <a:schemeClr val="bg1">
                    <a:lumMod val="95000"/>
                  </a:schemeClr>
                </a:solidFill>
              </a:rPr>
              <a:t>en Ingeniería de Tecnologías y Servicios de Telecomunicación</a:t>
            </a: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bg1">
                    <a:lumMod val="95000"/>
                  </a:schemeClr>
                </a:solidFill>
              </a:rPr>
              <a:t>Grado en Ingeniería Biomédica</a:t>
            </a: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bg1">
                    <a:lumMod val="95000"/>
                  </a:schemeClr>
                </a:solidFill>
              </a:rPr>
              <a:t>Máster Universitario en Ingeniería de </a:t>
            </a:r>
            <a:r>
              <a:rPr lang="es-ES" sz="2800" dirty="0" smtClean="0">
                <a:solidFill>
                  <a:schemeClr val="bg1">
                    <a:lumMod val="95000"/>
                  </a:schemeClr>
                </a:solidFill>
              </a:rPr>
              <a:t>Telecomunicación</a:t>
            </a: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bg1">
                    <a:lumMod val="95000"/>
                  </a:schemeClr>
                </a:solidFill>
              </a:rPr>
              <a:t>Varios másteres de postgrado</a:t>
            </a: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bg1">
                    <a:lumMod val="95000"/>
                  </a:schemeClr>
                </a:solidFill>
              </a:rPr>
              <a:t>Múltiples </a:t>
            </a:r>
            <a:r>
              <a:rPr lang="es-ES" sz="2800" dirty="0" smtClean="0">
                <a:solidFill>
                  <a:schemeClr val="bg1">
                    <a:lumMod val="95000"/>
                  </a:schemeClr>
                </a:solidFill>
              </a:rPr>
              <a:t>programas de doctorado</a:t>
            </a:r>
          </a:p>
          <a:p>
            <a:pPr marL="817200" lvl="1" indent="-360000" algn="l">
              <a:spcBef>
                <a:spcPts val="800"/>
              </a:spcBef>
              <a:buFont typeface="Arial" pitchFamily="34" charset="0"/>
              <a:buChar char="•"/>
            </a:pPr>
            <a:endParaRPr lang="es-ES" sz="2000" dirty="0" smtClean="0"/>
          </a:p>
          <a:p>
            <a:pPr marL="360000" indent="-360000" algn="l">
              <a:spcBef>
                <a:spcPts val="800"/>
              </a:spcBef>
              <a:buFont typeface="Arial" pitchFamily="34" charset="0"/>
              <a:buChar char="•"/>
            </a:pP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800"/>
              </a:spcBef>
              <a:buFont typeface="Arial" pitchFamily="34" charset="0"/>
              <a:buChar char="•"/>
            </a:pPr>
            <a:endParaRPr lang="es-ES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143800" cy="107157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  <a:t>Grado en Ingeniería de Tecnologías y Servicios de Telecomunicación</a:t>
            </a:r>
            <a:b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071678"/>
            <a:ext cx="7643866" cy="4286280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4 cursos, 240 créditos ECTS</a:t>
            </a:r>
            <a:endParaRPr lang="es-ES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300 plazas </a:t>
            </a: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de nuevo ingreso cada </a:t>
            </a: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año.</a:t>
            </a:r>
            <a:b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La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 nota de corte en 2015 ha sido </a:t>
            </a:r>
            <a:r>
              <a:rPr lang="es-ES" sz="2600" b="1" dirty="0" smtClean="0">
                <a:solidFill>
                  <a:schemeClr val="bg1"/>
                </a:solidFill>
              </a:rPr>
              <a:t>8,761  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Otorga acceso a </a:t>
            </a: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los estudios de 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Máster 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en Ingeniería de 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Telecomunicación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4 especialidades</a:t>
            </a: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Sistemas de Telecomunicación</a:t>
            </a: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Sistemas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Electrónicos</a:t>
            </a:r>
            <a:r>
              <a:rPr lang="es-ES" sz="2400" b="1" dirty="0" smtClean="0"/>
              <a:t> </a:t>
            </a: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Telemática</a:t>
            </a: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Sonido e Imagen</a:t>
            </a: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endParaRPr lang="es-ES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800"/>
              </a:spcBef>
              <a:buFont typeface="Arial" pitchFamily="34" charset="0"/>
              <a:buChar char="•"/>
            </a:pPr>
            <a:endParaRPr lang="es-ES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143800" cy="107157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  <a:t>Grado en Ingeniería </a:t>
            </a:r>
            <a: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  <a:t>Biomédica</a:t>
            </a:r>
            <a:b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071678"/>
            <a:ext cx="7643866" cy="4286280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4 cursos, 240 créditos ECTS</a:t>
            </a:r>
            <a:endParaRPr lang="es-ES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90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 plazas </a:t>
            </a: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de nuevo ingreso cada </a:t>
            </a:r>
            <a: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  <a:t>año.</a:t>
            </a:r>
            <a:br>
              <a:rPr lang="es-ES" sz="2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La nota de corte en 2015 ha sido </a:t>
            </a: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12,119</a:t>
            </a:r>
            <a:endParaRPr lang="es-ES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r>
              <a:rPr lang="es-ES" sz="2600" b="1" dirty="0" smtClean="0">
                <a:solidFill>
                  <a:schemeClr val="bg1">
                    <a:lumMod val="95000"/>
                  </a:schemeClr>
                </a:solidFill>
              </a:rPr>
              <a:t>4 especialidades</a:t>
            </a:r>
          </a:p>
          <a:p>
            <a:pPr marL="817200" lvl="1" indent="-360000" algn="l">
              <a:spcBef>
                <a:spcPts val="5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Bioingeniería</a:t>
            </a:r>
          </a:p>
          <a:p>
            <a:pPr marL="817200" lvl="1" indent="-360000" algn="l">
              <a:spcBef>
                <a:spcPts val="5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Informática Biomédica</a:t>
            </a: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5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Imágenes Biomédicas</a:t>
            </a: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500"/>
              </a:spcBef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Telemedicina</a:t>
            </a: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817200" lvl="1" indent="-360000" algn="l">
              <a:spcBef>
                <a:spcPts val="300"/>
              </a:spcBef>
              <a:buFont typeface="Arial" pitchFamily="34" charset="0"/>
              <a:buChar char="•"/>
            </a:pPr>
            <a:endParaRPr lang="es-E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2400"/>
              </a:spcBef>
              <a:buFont typeface="Arial" pitchFamily="34" charset="0"/>
              <a:buChar char="•"/>
            </a:pPr>
            <a:endParaRPr lang="es-ES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60000" indent="-360000" algn="l">
              <a:spcBef>
                <a:spcPts val="800"/>
              </a:spcBef>
              <a:buFont typeface="Arial" pitchFamily="34" charset="0"/>
              <a:buChar char="•"/>
            </a:pPr>
            <a:endParaRPr lang="es-ES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001056" cy="642942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solidFill>
                  <a:schemeClr val="bg1"/>
                </a:solidFill>
              </a:rPr>
              <a:t>  Muchas gracias por su atención</a:t>
            </a:r>
            <a:br>
              <a:rPr lang="es-ES" sz="4800" b="1" dirty="0" smtClean="0">
                <a:solidFill>
                  <a:schemeClr val="bg1"/>
                </a:solidFill>
              </a:rPr>
            </a:br>
            <a:r>
              <a:rPr lang="es-ES" sz="4800" b="1" dirty="0" smtClean="0">
                <a:solidFill>
                  <a:schemeClr val="bg1"/>
                </a:solidFill>
              </a:rPr>
              <a:t/>
            </a:r>
            <a:br>
              <a:rPr lang="es-ES" sz="4800" b="1" dirty="0" smtClean="0">
                <a:solidFill>
                  <a:schemeClr val="bg1"/>
                </a:solidFill>
              </a:rPr>
            </a:br>
            <a:r>
              <a:rPr lang="es-ES" sz="5400" b="1" dirty="0" smtClean="0">
                <a:solidFill>
                  <a:schemeClr val="bg1"/>
                </a:solidFill>
              </a:rPr>
              <a:t>¿Preguntas?</a:t>
            </a:r>
            <a:endParaRPr lang="es-E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286808" cy="655633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chemeClr val="bg1"/>
                </a:solidFill>
              </a:rPr>
              <a:t>¿Qué es un Ingeniero de Telecomunicación?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143116"/>
            <a:ext cx="7358114" cy="4429156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Un </a:t>
            </a:r>
            <a:r>
              <a:rPr lang="es-ES" sz="2400" b="1" dirty="0" smtClean="0">
                <a:solidFill>
                  <a:schemeClr val="bg1"/>
                </a:solidFill>
              </a:rPr>
              <a:t>Ingeniero de Telecomunicación</a:t>
            </a:r>
            <a:r>
              <a:rPr lang="es-ES" sz="2400" dirty="0" smtClean="0">
                <a:solidFill>
                  <a:schemeClr val="bg1"/>
                </a:solidFill>
              </a:rPr>
              <a:t> es un profesional experto en el campo de las tecnologías de la información y las comunicaciones a distancia.</a:t>
            </a: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  <a:p>
            <a:pPr algn="l"/>
            <a:r>
              <a:rPr lang="es-ES" sz="2400" dirty="0" smtClean="0">
                <a:solidFill>
                  <a:schemeClr val="bg1"/>
                </a:solidFill>
              </a:rPr>
              <a:t>El objetivo básico de la titulación de </a:t>
            </a:r>
            <a:r>
              <a:rPr lang="es-ES" sz="2400" b="1" dirty="0" smtClean="0">
                <a:solidFill>
                  <a:schemeClr val="bg1"/>
                </a:solidFill>
              </a:rPr>
              <a:t>Ingeniero de Telecomunicación</a:t>
            </a:r>
            <a:r>
              <a:rPr lang="es-ES" sz="2400" dirty="0" smtClean="0">
                <a:solidFill>
                  <a:schemeClr val="bg1"/>
                </a:solidFill>
              </a:rPr>
              <a:t> es la formación </a:t>
            </a:r>
            <a:r>
              <a:rPr lang="es-ES" sz="2400" b="1" dirty="0" smtClean="0">
                <a:solidFill>
                  <a:schemeClr val="bg1"/>
                </a:solidFill>
              </a:rPr>
              <a:t>científica</a:t>
            </a:r>
            <a:r>
              <a:rPr lang="es-ES" sz="2400" dirty="0" smtClean="0">
                <a:solidFill>
                  <a:schemeClr val="bg1"/>
                </a:solidFill>
              </a:rPr>
              <a:t>, </a:t>
            </a:r>
            <a:r>
              <a:rPr lang="es-ES" sz="2400" b="1" dirty="0" smtClean="0">
                <a:solidFill>
                  <a:schemeClr val="bg1"/>
                </a:solidFill>
              </a:rPr>
              <a:t>tecnológica</a:t>
            </a:r>
            <a:r>
              <a:rPr lang="es-ES" sz="2400" dirty="0" smtClean="0">
                <a:solidFill>
                  <a:schemeClr val="bg1"/>
                </a:solidFill>
              </a:rPr>
              <a:t> y </a:t>
            </a:r>
            <a:r>
              <a:rPr lang="es-ES" sz="2400" b="1" dirty="0" smtClean="0">
                <a:solidFill>
                  <a:schemeClr val="bg1"/>
                </a:solidFill>
              </a:rPr>
              <a:t>socio-económica</a:t>
            </a:r>
            <a:r>
              <a:rPr lang="es-ES" sz="2400" dirty="0" smtClean="0">
                <a:solidFill>
                  <a:schemeClr val="bg1"/>
                </a:solidFill>
              </a:rPr>
              <a:t> de los egresados y su preparación para el ejercicio profesional en el desarrollo y aplicación de las Tecnologías de la Información y las Comunicaciones en el ámbito de la Telecomunicación y otras actividades que las demanden.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215370" cy="1857387"/>
          </a:xfrm>
        </p:spPr>
        <p:txBody>
          <a:bodyPr>
            <a:no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La Ingeniería de Telecomunicaciones (o de Telecomunicación) es una rama de la ingeniería que abarca múltiples áreas de conocimiento: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357430"/>
            <a:ext cx="7358114" cy="4214842"/>
          </a:xfrm>
        </p:spPr>
        <p:txBody>
          <a:bodyPr>
            <a:noAutofit/>
          </a:bodyPr>
          <a:lstStyle/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Matemáticas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Física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Tratamiento digital de señales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Electrónica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Redes de ordenadores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Programación y desarrollo de software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Radiación y propagación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Organización de empresas</a:t>
            </a:r>
          </a:p>
          <a:p>
            <a:pPr algn="l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kern="1500" dirty="0" smtClean="0">
                <a:solidFill>
                  <a:schemeClr val="bg1"/>
                </a:solidFill>
              </a:rPr>
              <a:t>   …</a:t>
            </a:r>
          </a:p>
          <a:p>
            <a:pPr algn="l">
              <a:buFont typeface="Arial" charset="0"/>
              <a:buChar char="•"/>
            </a:pPr>
            <a:endParaRPr lang="es-ES" sz="2400" dirty="0" smtClean="0">
              <a:solidFill>
                <a:schemeClr val="bg1"/>
              </a:solidFill>
            </a:endParaRPr>
          </a:p>
          <a:p>
            <a:pPr algn="l">
              <a:buFont typeface="Arial" charset="0"/>
              <a:buChar char="•"/>
            </a:pP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286808" cy="655633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chemeClr val="bg1"/>
                </a:solidFill>
              </a:rPr>
              <a:t>Salidas Profesionales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000100" y="1928802"/>
            <a:ext cx="7358114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r>
              <a:rPr kumimoji="0" lang="es-ES" sz="2400" b="1" i="0" u="none" strike="noStrike" kern="15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Sistemas de telecomunicación:</a:t>
            </a:r>
            <a:r>
              <a:rPr kumimoji="0" lang="es-ES" sz="2400" b="0" i="0" u="none" strike="noStrike" kern="15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redes y servicios, fibra      óptica, radio, TV, satélites, GPS, radar, etc.</a:t>
            </a:r>
            <a:endParaRPr kumimoji="0" lang="es-ES" sz="2400" b="0" i="0" u="none" strike="noStrike" kern="15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r>
              <a:rPr kumimoji="0" lang="es-ES" sz="2400" b="1" i="0" u="none" strike="noStrike" kern="15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Sistemas</a:t>
            </a:r>
            <a:r>
              <a:rPr kumimoji="0" lang="es-ES" sz="2400" b="1" i="0" u="none" strike="noStrike" kern="15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electrónicos</a:t>
            </a:r>
            <a:r>
              <a:rPr kumimoji="0" lang="es-ES" sz="2400" b="0" i="0" u="none" strike="noStrike" kern="15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microelectrónica, automoción, sanidad y biomedicina</a:t>
            </a:r>
            <a:r>
              <a:rPr lang="es-ES" sz="2400" kern="1500" dirty="0" smtClean="0">
                <a:solidFill>
                  <a:schemeClr val="bg1"/>
                </a:solidFill>
              </a:rPr>
              <a:t>, electrónica de consumo, seguridad, robótica, energía y sostenibilidad, sector aeronáutico, etc.</a:t>
            </a: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Ingeniero de software</a:t>
            </a:r>
            <a:r>
              <a:rPr lang="es-ES" sz="2400" kern="1500" dirty="0" smtClean="0">
                <a:solidFill>
                  <a:schemeClr val="bg1"/>
                </a:solidFill>
              </a:rPr>
              <a:t>: programador, arquitecto, </a:t>
            </a:r>
            <a:r>
              <a:rPr lang="es-ES" sz="2400" kern="1500" dirty="0" smtClean="0">
                <a:solidFill>
                  <a:schemeClr val="bg1"/>
                </a:solidFill>
              </a:rPr>
              <a:t>analista, </a:t>
            </a:r>
            <a:r>
              <a:rPr lang="es-ES" sz="2400" kern="1500" dirty="0" smtClean="0">
                <a:solidFill>
                  <a:schemeClr val="bg1"/>
                </a:solidFill>
              </a:rPr>
              <a:t>…</a:t>
            </a: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Imagen y sonido: </a:t>
            </a:r>
            <a:r>
              <a:rPr lang="es-ES" sz="2400" kern="1500" dirty="0" smtClean="0">
                <a:solidFill>
                  <a:schemeClr val="bg1"/>
                </a:solidFill>
              </a:rPr>
              <a:t>sector audiovisual, procesado multimedia, tratamiento digital de señales, etc.</a:t>
            </a: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I+D+i</a:t>
            </a:r>
            <a:r>
              <a:rPr lang="es-ES" sz="2400" kern="1500" dirty="0" smtClean="0">
                <a:solidFill>
                  <a:schemeClr val="bg1"/>
                </a:solidFill>
              </a:rPr>
              <a:t>: </a:t>
            </a:r>
            <a:r>
              <a:rPr lang="es-ES" sz="2400" kern="1500" dirty="0" smtClean="0">
                <a:solidFill>
                  <a:schemeClr val="bg1"/>
                </a:solidFill>
              </a:rPr>
              <a:t>Investigación, desarrollo e innovación.</a:t>
            </a: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endParaRPr lang="es-ES" sz="2400" b="1" kern="1500" dirty="0" smtClean="0">
              <a:solidFill>
                <a:schemeClr val="bg1"/>
              </a:solidFill>
            </a:endParaRP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286808" cy="655633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chemeClr val="bg1"/>
                </a:solidFill>
              </a:rPr>
              <a:t>Salidas Profesionales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000100" y="1928802"/>
            <a:ext cx="7358114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s-ES" sz="2400" b="1" i="0" u="none" strike="noStrike" kern="15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Consultoría:</a:t>
            </a:r>
            <a:r>
              <a:rPr kumimoji="0" lang="es-ES" sz="2400" b="0" i="0" u="none" strike="noStrike" kern="15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diseño, gestión y evaluación de proyectos de ingeniería.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Compañías tecnológicas</a:t>
            </a:r>
            <a:r>
              <a:rPr lang="es-ES" sz="2400" kern="1500" dirty="0" smtClean="0">
                <a:solidFill>
                  <a:schemeClr val="bg1"/>
                </a:solidFill>
              </a:rPr>
              <a:t>: grandes empresas y </a:t>
            </a:r>
            <a:r>
              <a:rPr lang="es-ES" sz="2400" kern="1500" dirty="0" err="1" smtClean="0">
                <a:solidFill>
                  <a:schemeClr val="bg1"/>
                </a:solidFill>
              </a:rPr>
              <a:t>startups</a:t>
            </a:r>
            <a:r>
              <a:rPr lang="es-ES" sz="2400" kern="1500" dirty="0" smtClean="0">
                <a:solidFill>
                  <a:schemeClr val="bg1"/>
                </a:solidFill>
              </a:rPr>
              <a:t>.</a:t>
            </a:r>
            <a:endParaRPr kumimoji="0" lang="es-ES" sz="2400" b="0" i="0" u="none" strike="noStrike" kern="15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s-ES" sz="2400" b="1" i="0" u="none" strike="noStrike" kern="15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Seguridad informática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Domótica</a:t>
            </a:r>
            <a:endParaRPr lang="es-ES" sz="2400" kern="1500" dirty="0" smtClean="0">
              <a:solidFill>
                <a:schemeClr val="bg1"/>
              </a:solidFill>
            </a:endParaRP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Docencia</a:t>
            </a:r>
            <a:endParaRPr lang="es-ES" sz="2400" kern="1500" dirty="0" smtClean="0">
              <a:solidFill>
                <a:schemeClr val="bg1"/>
              </a:solidFill>
            </a:endParaRP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Administración pública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Defensa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b="1" kern="1500" dirty="0" smtClean="0">
                <a:solidFill>
                  <a:schemeClr val="bg1"/>
                </a:solidFill>
              </a:rPr>
              <a:t>Banca</a:t>
            </a:r>
            <a:endParaRPr lang="es-ES" sz="2400" kern="1500" dirty="0" smtClean="0">
              <a:solidFill>
                <a:schemeClr val="bg1"/>
              </a:solidFill>
            </a:endParaRPr>
          </a:p>
          <a:p>
            <a:pPr marL="360000" indent="-360000">
              <a:spcBef>
                <a:spcPts val="1000"/>
              </a:spcBef>
              <a:buFont typeface="Arial" pitchFamily="34" charset="0"/>
              <a:buChar char="•"/>
            </a:pPr>
            <a:endParaRPr lang="es-ES" sz="2400" b="1" kern="1500" dirty="0" smtClean="0">
              <a:solidFill>
                <a:schemeClr val="bg1"/>
              </a:solidFill>
            </a:endParaRP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286808" cy="655633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chemeClr val="bg1"/>
                </a:solidFill>
              </a:rPr>
              <a:t>Situación laboral: bajo índice de desempleo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071678"/>
            <a:ext cx="7358114" cy="407196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s-ES" sz="2400" dirty="0" smtClean="0">
                <a:solidFill>
                  <a:schemeClr val="bg1"/>
                </a:solidFill>
              </a:rPr>
              <a:t>Acorde a la encuesta realizada en el año </a:t>
            </a:r>
            <a:r>
              <a:rPr lang="es-ES" sz="2400" b="1" dirty="0" smtClean="0">
                <a:solidFill>
                  <a:schemeClr val="bg1"/>
                </a:solidFill>
              </a:rPr>
              <a:t>2012</a:t>
            </a:r>
            <a:r>
              <a:rPr lang="es-ES" sz="2400" dirty="0" smtClean="0">
                <a:solidFill>
                  <a:schemeClr val="bg1"/>
                </a:solidFill>
              </a:rPr>
              <a:t> por el COIT (Colegio Oficial de Ingenieros de Telecomunicación), </a:t>
            </a:r>
            <a:br>
              <a:rPr lang="es-ES" sz="2400" dirty="0" smtClean="0">
                <a:solidFill>
                  <a:schemeClr val="bg1"/>
                </a:solidFill>
              </a:rPr>
            </a:br>
            <a:r>
              <a:rPr lang="es-ES" sz="2400" dirty="0" smtClean="0">
                <a:solidFill>
                  <a:schemeClr val="bg1"/>
                </a:solidFill>
              </a:rPr>
              <a:t>solo el </a:t>
            </a:r>
            <a:r>
              <a:rPr lang="es-ES" sz="2400" b="1" dirty="0" smtClean="0">
                <a:solidFill>
                  <a:schemeClr val="bg1"/>
                </a:solidFill>
              </a:rPr>
              <a:t>7,6%</a:t>
            </a:r>
            <a:r>
              <a:rPr lang="es-ES" sz="2400" dirty="0" smtClean="0">
                <a:solidFill>
                  <a:schemeClr val="bg1"/>
                </a:solidFill>
              </a:rPr>
              <a:t> de los titulados en Ingeniería de Telecomunicación encuestados se encontraba buscando empleo.</a:t>
            </a:r>
            <a:br>
              <a:rPr lang="es-ES" sz="2400" dirty="0" smtClean="0">
                <a:solidFill>
                  <a:schemeClr val="bg1"/>
                </a:solidFill>
              </a:rPr>
            </a:br>
            <a:r>
              <a:rPr lang="es-ES" sz="800" dirty="0" smtClean="0">
                <a:solidFill>
                  <a:schemeClr val="bg1"/>
                </a:solidFill>
              </a:rPr>
              <a:t>  </a:t>
            </a:r>
            <a:r>
              <a:rPr lang="es-ES" sz="2400" dirty="0" smtClean="0">
                <a:solidFill>
                  <a:schemeClr val="bg1"/>
                </a:solidFill>
              </a:rPr>
              <a:t/>
            </a:r>
            <a:br>
              <a:rPr lang="es-ES" sz="2400" dirty="0" smtClean="0">
                <a:solidFill>
                  <a:schemeClr val="bg1"/>
                </a:solidFill>
              </a:rPr>
            </a:br>
            <a:r>
              <a:rPr lang="es-ES" sz="2400" dirty="0" smtClean="0">
                <a:solidFill>
                  <a:schemeClr val="bg1"/>
                </a:solidFill>
              </a:rPr>
              <a:t>Estos datos contrastan fuertemente con la tasa nacional de desempleo superior al </a:t>
            </a:r>
            <a:r>
              <a:rPr lang="es-ES" sz="2400" b="1" dirty="0" smtClean="0">
                <a:solidFill>
                  <a:schemeClr val="bg1"/>
                </a:solidFill>
              </a:rPr>
              <a:t>25%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  <a:br>
              <a:rPr lang="es-ES" sz="2400" dirty="0" smtClean="0">
                <a:solidFill>
                  <a:schemeClr val="bg1"/>
                </a:solidFill>
              </a:rPr>
            </a:br>
            <a:r>
              <a:rPr lang="es-ES" sz="800" dirty="0" smtClean="0">
                <a:solidFill>
                  <a:schemeClr val="bg1"/>
                </a:solidFill>
              </a:rPr>
              <a:t>  </a:t>
            </a:r>
            <a:r>
              <a:rPr lang="es-ES" sz="2400" dirty="0" smtClean="0">
                <a:solidFill>
                  <a:schemeClr val="bg1"/>
                </a:solidFill>
              </a:rPr>
              <a:t/>
            </a:r>
            <a:br>
              <a:rPr lang="es-ES" sz="2400" dirty="0" smtClean="0">
                <a:solidFill>
                  <a:schemeClr val="bg1"/>
                </a:solidFill>
              </a:rPr>
            </a:br>
            <a:r>
              <a:rPr lang="es-ES" sz="2400" dirty="0" smtClean="0">
                <a:solidFill>
                  <a:schemeClr val="bg1"/>
                </a:solidFill>
              </a:rPr>
              <a:t>El desempleo baja aún más para los ingenieros que dominan más de un idioma extranjero (</a:t>
            </a:r>
            <a:r>
              <a:rPr lang="es-ES" sz="2400" b="1" dirty="0" smtClean="0">
                <a:solidFill>
                  <a:schemeClr val="bg1"/>
                </a:solidFill>
              </a:rPr>
              <a:t>4,7%</a:t>
            </a:r>
            <a:r>
              <a:rPr lang="es-ES" sz="2400" dirty="0" smtClean="0">
                <a:solidFill>
                  <a:schemeClr val="bg1"/>
                </a:solidFill>
              </a:rPr>
              <a:t>) o entre aquellos que tienen un </a:t>
            </a:r>
            <a:r>
              <a:rPr lang="es-ES" sz="2400" b="1" dirty="0" smtClean="0">
                <a:solidFill>
                  <a:schemeClr val="bg1"/>
                </a:solidFill>
              </a:rPr>
              <a:t>máster</a:t>
            </a:r>
            <a:r>
              <a:rPr lang="es-ES" sz="2400" dirty="0" smtClean="0">
                <a:solidFill>
                  <a:schemeClr val="bg1"/>
                </a:solidFill>
              </a:rPr>
              <a:t> (</a:t>
            </a:r>
            <a:r>
              <a:rPr lang="es-ES" sz="2400" b="1" dirty="0" smtClean="0">
                <a:solidFill>
                  <a:schemeClr val="bg1"/>
                </a:solidFill>
              </a:rPr>
              <a:t>4,8%</a:t>
            </a:r>
            <a:r>
              <a:rPr lang="es-ES" sz="2400" dirty="0" smtClean="0">
                <a:solidFill>
                  <a:schemeClr val="bg1"/>
                </a:solidFill>
              </a:rPr>
              <a:t>).</a:t>
            </a:r>
          </a:p>
          <a:p>
            <a:pPr algn="l">
              <a:buFont typeface="Arial" pitchFamily="34" charset="0"/>
              <a:buChar char="•"/>
            </a:pPr>
            <a:endParaRPr lang="es-ES" sz="2400" dirty="0" smtClean="0">
              <a:solidFill>
                <a:schemeClr val="bg1"/>
              </a:solidFill>
            </a:endParaRP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/>
                </a:solidFill>
              </a:rPr>
              <a:t>Fuente</a:t>
            </a:r>
            <a:r>
              <a:rPr lang="es-ES" sz="1200" i="1" dirty="0" smtClean="0">
                <a:solidFill>
                  <a:srgbClr val="FFFFFF"/>
                </a:solidFill>
              </a:rPr>
              <a:t>: </a:t>
            </a:r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https://coit.es/index.php?op=publicaciones_detalle&amp;idpublicacion=31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286808" cy="655633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chemeClr val="bg1"/>
                </a:solidFill>
              </a:rPr>
              <a:t>Situación laboral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071678"/>
            <a:ext cx="7358114" cy="4071966"/>
          </a:xfrm>
        </p:spPr>
        <p:txBody>
          <a:bodyPr>
            <a:noAutofit/>
          </a:bodyPr>
          <a:lstStyle/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Los ingenieros de telecomunicación manifiestan encontrarse satisfechos con su trabajo en términos de </a:t>
            </a:r>
            <a:r>
              <a:rPr lang="es-ES" sz="2400" b="1" dirty="0" smtClean="0">
                <a:solidFill>
                  <a:schemeClr val="bg1"/>
                </a:solidFill>
              </a:rPr>
              <a:t>remuneración, aprendizaje y condiciones laborales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El </a:t>
            </a:r>
            <a:r>
              <a:rPr lang="es-ES" sz="2400" b="1" dirty="0" smtClean="0">
                <a:solidFill>
                  <a:schemeClr val="bg1"/>
                </a:solidFill>
              </a:rPr>
              <a:t>salario medio anual </a:t>
            </a:r>
            <a:r>
              <a:rPr lang="es-ES" sz="2400" dirty="0" smtClean="0">
                <a:solidFill>
                  <a:schemeClr val="bg1"/>
                </a:solidFill>
              </a:rPr>
              <a:t>es de unos </a:t>
            </a:r>
            <a:r>
              <a:rPr lang="es-ES" sz="2400" b="1" dirty="0" smtClean="0">
                <a:solidFill>
                  <a:schemeClr val="bg1"/>
                </a:solidFill>
              </a:rPr>
              <a:t>49.000 €</a:t>
            </a:r>
            <a:r>
              <a:rPr lang="es-ES" sz="2400" dirty="0" smtClean="0">
                <a:solidFill>
                  <a:schemeClr val="bg1"/>
                </a:solidFill>
              </a:rPr>
              <a:t> brutos.</a:t>
            </a:r>
          </a:p>
          <a:p>
            <a:pPr marL="360000" indent="-360000"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El </a:t>
            </a:r>
            <a:r>
              <a:rPr lang="es-ES" sz="2400" b="1" dirty="0" smtClean="0">
                <a:solidFill>
                  <a:schemeClr val="bg1"/>
                </a:solidFill>
              </a:rPr>
              <a:t>50%</a:t>
            </a:r>
            <a:r>
              <a:rPr lang="es-ES" sz="2400" dirty="0" smtClean="0">
                <a:solidFill>
                  <a:schemeClr val="bg1"/>
                </a:solidFill>
              </a:rPr>
              <a:t> de los ingenieros de telecomunicación con menos de </a:t>
            </a:r>
            <a:r>
              <a:rPr lang="es-ES" sz="2400" b="1" dirty="0" smtClean="0">
                <a:solidFill>
                  <a:schemeClr val="bg1"/>
                </a:solidFill>
              </a:rPr>
              <a:t>5 años de experiencia </a:t>
            </a:r>
            <a:r>
              <a:rPr lang="es-ES" sz="2400" dirty="0" smtClean="0">
                <a:solidFill>
                  <a:schemeClr val="bg1"/>
                </a:solidFill>
              </a:rPr>
              <a:t>tiene un salario superior a </a:t>
            </a:r>
            <a:r>
              <a:rPr lang="es-ES" sz="2400" b="1" dirty="0" smtClean="0">
                <a:solidFill>
                  <a:schemeClr val="bg1"/>
                </a:solidFill>
              </a:rPr>
              <a:t>25.000 € al año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    Facilidad para trabajar en el </a:t>
            </a:r>
            <a:r>
              <a:rPr lang="es-ES" sz="2400" b="1" dirty="0" smtClean="0">
                <a:solidFill>
                  <a:schemeClr val="bg1"/>
                </a:solidFill>
              </a:rPr>
              <a:t>extranjero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/>
                </a:solidFill>
              </a:rPr>
              <a:t>Fuente</a:t>
            </a:r>
            <a:r>
              <a:rPr lang="es-ES" sz="1200" i="1" dirty="0" smtClean="0">
                <a:solidFill>
                  <a:srgbClr val="FFFFFF"/>
                </a:solidFill>
              </a:rPr>
              <a:t>: </a:t>
            </a:r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https://coit.es/index.php?op=publicaciones_detalle&amp;idpublicacion=31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058855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b="1" dirty="0" smtClean="0">
                <a:solidFill>
                  <a:schemeClr val="bg1"/>
                </a:solidFill>
              </a:rPr>
              <a:t>ETSIT</a:t>
            </a:r>
            <a:br>
              <a:rPr lang="es-ES" b="1" dirty="0" smtClean="0">
                <a:solidFill>
                  <a:schemeClr val="bg1"/>
                </a:solidFill>
              </a:rPr>
            </a:b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r>
              <a:rPr lang="es-ES" sz="3300" dirty="0" smtClean="0">
                <a:solidFill>
                  <a:schemeClr val="bg1"/>
                </a:solidFill>
              </a:rPr>
              <a:t>Escuela Técnica Superior de Ingenieros de Telecomunicación</a:t>
            </a:r>
            <a:endParaRPr lang="es-ES" sz="33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500306"/>
            <a:ext cx="7358114" cy="3643338"/>
          </a:xfrm>
        </p:spPr>
        <p:txBody>
          <a:bodyPr>
            <a:noAutofit/>
          </a:bodyPr>
          <a:lstStyle/>
          <a:p>
            <a:pPr algn="l"/>
            <a:endParaRPr lang="es-ES" sz="2400" dirty="0" smtClean="0">
              <a:solidFill>
                <a:schemeClr val="bg1"/>
              </a:solidFill>
            </a:endParaRPr>
          </a:p>
          <a:p>
            <a:pPr algn="l"/>
            <a:r>
              <a:rPr lang="es-ES" sz="2900" dirty="0" smtClean="0">
                <a:solidFill>
                  <a:schemeClr val="bg1">
                    <a:lumMod val="95000"/>
                  </a:schemeClr>
                </a:solidFill>
              </a:rPr>
              <a:t>La </a:t>
            </a:r>
            <a:r>
              <a:rPr lang="es-ES" sz="2900" b="1" dirty="0" smtClean="0">
                <a:solidFill>
                  <a:schemeClr val="bg1">
                    <a:lumMod val="95000"/>
                  </a:schemeClr>
                </a:solidFill>
              </a:rPr>
              <a:t>Escuela Técnica Superior de Ingenieros de Telecomunicación (ETSIT) </a:t>
            </a:r>
            <a:r>
              <a:rPr lang="es-ES" sz="2900" dirty="0" smtClean="0">
                <a:solidFill>
                  <a:schemeClr val="bg1">
                    <a:lumMod val="95000"/>
                  </a:schemeClr>
                </a:solidFill>
              </a:rPr>
              <a:t>de la </a:t>
            </a:r>
            <a:r>
              <a:rPr lang="es-ES" sz="2900" b="1" dirty="0" smtClean="0">
                <a:solidFill>
                  <a:schemeClr val="bg1">
                    <a:lumMod val="95000"/>
                  </a:schemeClr>
                </a:solidFill>
              </a:rPr>
              <a:t>Universidad Politécnica de Madrid (UPM)</a:t>
            </a:r>
            <a:r>
              <a:rPr lang="es-ES" sz="2900" dirty="0" smtClean="0">
                <a:solidFill>
                  <a:schemeClr val="bg1">
                    <a:lumMod val="95000"/>
                  </a:schemeClr>
                </a:solidFill>
              </a:rPr>
              <a:t> situada en el Campus de Excelencia Internacional de Moncloa (Ciudad Universitaria) es la escuela decana en la formación de Ingenieros de Telecomunicación en España.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869947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s-ES" sz="600" b="1" dirty="0" smtClean="0">
                <a:solidFill>
                  <a:schemeClr val="bg1"/>
                </a:solidFill>
              </a:rPr>
              <a:t>  </a:t>
            </a:r>
            <a:r>
              <a:rPr lang="es-ES" sz="3300" b="1" dirty="0" smtClean="0">
                <a:solidFill>
                  <a:schemeClr val="bg1"/>
                </a:solidFill>
              </a:rPr>
              <a:t>Objetivos de la ETSIT</a:t>
            </a:r>
            <a:endParaRPr lang="es-ES" sz="33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1928802"/>
            <a:ext cx="7643866" cy="4429156"/>
          </a:xfrm>
        </p:spPr>
        <p:txBody>
          <a:bodyPr>
            <a:noAutofit/>
          </a:bodyPr>
          <a:lstStyle/>
          <a:p>
            <a:pPr marL="360000" indent="-360000"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Formar profesionales en el ámbito de la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Ingeniería de Telecomunicación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con conocimientos sólidos en el área de las Tecnologías de la Información y de las Comunicaciones, tanto en su vertiente tecnológica como en sus aspectos socioeconómicos, y con un claro compromiso con el desarrollo de la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carrera profesional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b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</a:rPr>
              <a:t>   </a:t>
            </a:r>
          </a:p>
          <a:p>
            <a:pPr marL="360000" indent="-360000"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Contribuir activamente a la generación y transferencia de conocimiento tecnológico a través de la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investigación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e </a:t>
            </a:r>
            <a:r>
              <a:rPr lang="es-ES" sz="2400" b="1" dirty="0" smtClean="0">
                <a:solidFill>
                  <a:schemeClr val="bg1">
                    <a:lumMod val="95000"/>
                  </a:schemeClr>
                </a:solidFill>
              </a:rPr>
              <a:t>innovación</a:t>
            </a:r>
            <a:r>
              <a:rPr lang="es-ES" sz="2400" dirty="0" smtClean="0">
                <a:solidFill>
                  <a:schemeClr val="bg1">
                    <a:lumMod val="95000"/>
                  </a:schemeClr>
                </a:solidFill>
              </a:rPr>
              <a:t> en un contexto multidisciplinario y multicultural.</a:t>
            </a:r>
          </a:p>
          <a:p>
            <a:pPr algn="l"/>
            <a:endParaRPr lang="es-ES" sz="2400" dirty="0" smtClean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1538" y="6509587"/>
            <a:ext cx="792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i="1" dirty="0" smtClean="0">
                <a:solidFill>
                  <a:schemeClr val="bg1">
                    <a:lumMod val="95000"/>
                  </a:schemeClr>
                </a:solidFill>
              </a:rPr>
              <a:t>http://etsit.upm.es</a:t>
            </a:r>
            <a:endParaRPr lang="es-ES" sz="12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870</Words>
  <Application>Microsoft Office PowerPoint</Application>
  <PresentationFormat>Presentación en pantalla (4:3)</PresentationFormat>
  <Paragraphs>127</Paragraphs>
  <Slides>18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¿Qué es un Ingeniero de Telecomunicación?</vt:lpstr>
      <vt:lpstr>La Ingeniería de Telecomunicaciones (o de Telecomunicación) es una rama de la ingeniería que abarca múltiples áreas de conocimiento:</vt:lpstr>
      <vt:lpstr>Salidas Profesionales</vt:lpstr>
      <vt:lpstr>Salidas Profesionales</vt:lpstr>
      <vt:lpstr>Situación laboral: bajo índice de desempleo</vt:lpstr>
      <vt:lpstr>Situación laboral</vt:lpstr>
      <vt:lpstr>ETSIT    Escuela Técnica Superior de Ingenieros de Telecomunicación</vt:lpstr>
      <vt:lpstr>  Objetivos de la ETSIT</vt:lpstr>
      <vt:lpstr>  Características de la ETSIT</vt:lpstr>
      <vt:lpstr>  Características de la ETSIT</vt:lpstr>
      <vt:lpstr>  Características de la ETSIT</vt:lpstr>
      <vt:lpstr>  Investigación en la ETSIT</vt:lpstr>
      <vt:lpstr>  Mapa de la ETSIT</vt:lpstr>
      <vt:lpstr>  Titulaciones impartidas en la ETSIT</vt:lpstr>
      <vt:lpstr>  Grado en Ingeniería de Tecnologías y Servicios de Telecomunicación </vt:lpstr>
      <vt:lpstr>  Grado en Ingeniería Biomédica </vt:lpstr>
      <vt:lpstr>  Muchas gracias por su atención  ¿Preguntas?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aldo</dc:creator>
  <cp:lastModifiedBy>aldo</cp:lastModifiedBy>
  <cp:revision>99</cp:revision>
  <dcterms:created xsi:type="dcterms:W3CDTF">2016-01-02T13:14:21Z</dcterms:created>
  <dcterms:modified xsi:type="dcterms:W3CDTF">2016-01-03T18:29:04Z</dcterms:modified>
</cp:coreProperties>
</file>