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5" r:id="rId6"/>
    <p:sldId id="260" r:id="rId7"/>
    <p:sldId id="263" r:id="rId8"/>
    <p:sldId id="261" r:id="rId9"/>
    <p:sldId id="262" r:id="rId10"/>
    <p:sldId id="266" r:id="rId11"/>
    <p:sldId id="264" r:id="rId12"/>
  </p:sldIdLst>
  <p:sldSz cx="9144000" cy="6858000" type="screen4x3"/>
  <p:notesSz cx="7099300" cy="10234613"/>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32" autoAdjust="0"/>
    <p:restoredTop sz="67262" autoAdjust="0"/>
  </p:normalViewPr>
  <p:slideViewPr>
    <p:cSldViewPr>
      <p:cViewPr varScale="1">
        <p:scale>
          <a:sx n="74" d="100"/>
          <a:sy n="74" d="100"/>
        </p:scale>
        <p:origin x="-150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s-ES"/>
          </a:p>
        </p:txBody>
      </p:sp>
      <p:sp>
        <p:nvSpPr>
          <p:cNvPr id="3" name="2 Marcador de fecha"/>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6BC79146-95DC-49A1-BA07-6DA148FE1DD6}" type="datetimeFigureOut">
              <a:rPr lang="es-ES" smtClean="0"/>
              <a:pPr/>
              <a:t>30/01/2014</a:t>
            </a:fld>
            <a:endParaRPr lang="es-ES"/>
          </a:p>
        </p:txBody>
      </p:sp>
      <p:sp>
        <p:nvSpPr>
          <p:cNvPr id="4" name="3 Marcador de imagen de diapositiva"/>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es-ES"/>
          </a:p>
        </p:txBody>
      </p:sp>
      <p:sp>
        <p:nvSpPr>
          <p:cNvPr id="5" name="4 Marcador de notas"/>
          <p:cNvSpPr>
            <a:spLocks noGrp="1"/>
          </p:cNvSpPr>
          <p:nvPr>
            <p:ph type="body" sz="quarter" idx="3"/>
          </p:nvPr>
        </p:nvSpPr>
        <p:spPr>
          <a:xfrm>
            <a:off x="709930" y="4861441"/>
            <a:ext cx="5679440" cy="4605576"/>
          </a:xfrm>
          <a:prstGeom prst="rect">
            <a:avLst/>
          </a:prstGeom>
        </p:spPr>
        <p:txBody>
          <a:bodyPr vert="horz" lIns="99048" tIns="49524" rIns="99048" bIns="49524"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es-ES"/>
          </a:p>
        </p:txBody>
      </p:sp>
      <p:sp>
        <p:nvSpPr>
          <p:cNvPr id="7" name="6 Marcador de número de diapositiva"/>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9F05DE66-E6E2-451F-8365-038C71C1E2A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dirty="0" err="1" smtClean="0"/>
              <a:t>Hello</a:t>
            </a:r>
            <a:r>
              <a:rPr lang="es-ES" dirty="0" smtClean="0"/>
              <a:t> I am…</a:t>
            </a:r>
          </a:p>
          <a:p>
            <a:r>
              <a:rPr lang="es-ES" dirty="0" err="1" smtClean="0"/>
              <a:t>This</a:t>
            </a:r>
            <a:r>
              <a:rPr lang="es-ES" dirty="0" smtClean="0"/>
              <a:t> module</a:t>
            </a:r>
            <a:r>
              <a:rPr lang="es-ES" baseline="0" dirty="0" smtClean="0"/>
              <a:t> 5 </a:t>
            </a:r>
            <a:r>
              <a:rPr lang="es-ES" baseline="0" dirty="0" err="1" smtClean="0"/>
              <a:t>is</a:t>
            </a:r>
            <a:r>
              <a:rPr lang="es-ES" baseline="0" dirty="0" smtClean="0"/>
              <a:t> </a:t>
            </a:r>
            <a:r>
              <a:rPr lang="es-ES" baseline="0" dirty="0" err="1" smtClean="0"/>
              <a:t>entitled</a:t>
            </a:r>
            <a:r>
              <a:rPr lang="es-ES" baseline="0" dirty="0" smtClean="0"/>
              <a:t> “</a:t>
            </a:r>
            <a:r>
              <a:rPr lang="en-US" dirty="0" smtClean="0"/>
              <a:t>Exploring STEM in the real world: Virtual visits to research </a:t>
            </a:r>
            <a:r>
              <a:rPr lang="en-US" dirty="0" err="1" smtClean="0"/>
              <a:t>centres</a:t>
            </a:r>
            <a:r>
              <a:rPr lang="en-US" dirty="0" smtClean="0"/>
              <a:t>”. </a:t>
            </a:r>
          </a:p>
          <a:p>
            <a:r>
              <a:rPr lang="en-US" dirty="0" smtClean="0"/>
              <a:t>The main aim of this module is to </a:t>
            </a:r>
            <a:r>
              <a:rPr lang="en-GB" sz="1300" dirty="0" smtClean="0"/>
              <a:t>understand (through some examples) how STEM are applied to real life. </a:t>
            </a:r>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lnSpcReduction="10000"/>
          </a:bodyPr>
          <a:lstStyle/>
          <a:p>
            <a:r>
              <a:rPr lang="en-US" dirty="0" smtClean="0"/>
              <a:t>As virtual excursions</a:t>
            </a:r>
          </a:p>
          <a:p>
            <a:pPr lvl="1"/>
            <a:r>
              <a:rPr lang="en-US" dirty="0" smtClean="0"/>
              <a:t>Replacement of the traditional excursion -&gt;</a:t>
            </a:r>
          </a:p>
          <a:p>
            <a:pPr lvl="1"/>
            <a:r>
              <a:rPr lang="en-US" dirty="0" smtClean="0"/>
              <a:t>    to reduce costs</a:t>
            </a:r>
            <a:r>
              <a:rPr lang="en-US" baseline="0" dirty="0" smtClean="0"/>
              <a:t> so you can do more of them or </a:t>
            </a:r>
          </a:p>
          <a:p>
            <a:pPr lvl="1"/>
            <a:r>
              <a:rPr lang="en-US" baseline="0" dirty="0" smtClean="0"/>
              <a:t>    to other places that you could not go otherwise (not allowed, very expensive, very far, the space, etc.)</a:t>
            </a:r>
            <a:endParaRPr lang="en-US" dirty="0" smtClean="0"/>
          </a:p>
          <a:p>
            <a:pPr lvl="1"/>
            <a:r>
              <a:rPr lang="en-US" dirty="0" smtClean="0"/>
              <a:t>Before the traditional excursion -&gt; to prepare it (prepare experiments), to start creating hype</a:t>
            </a:r>
          </a:p>
          <a:p>
            <a:pPr lvl="1"/>
            <a:r>
              <a:rPr lang="en-US" dirty="0" smtClean="0"/>
              <a:t>After the traditional excursion -&gt; to see that you can meet</a:t>
            </a:r>
            <a:r>
              <a:rPr lang="en-US" baseline="0" dirty="0" smtClean="0"/>
              <a:t> the same way than in a personal way, to check </a:t>
            </a:r>
            <a:r>
              <a:rPr lang="en-US" baseline="0" dirty="0" smtClean="0"/>
              <a:t>results, to see how experiments have evolved, …</a:t>
            </a:r>
            <a:endParaRPr lang="en-US" dirty="0" smtClean="0"/>
          </a:p>
          <a:p>
            <a:pPr>
              <a:buNone/>
            </a:pPr>
            <a:endParaRPr lang="en-US" dirty="0" smtClean="0"/>
          </a:p>
          <a:p>
            <a:pPr>
              <a:buNone/>
            </a:pPr>
            <a:r>
              <a:rPr lang="en-US" dirty="0" smtClean="0"/>
              <a:t>As a way to carry out certain experiments e.g. to explore the </a:t>
            </a:r>
            <a:r>
              <a:rPr lang="en-US" dirty="0" err="1" smtClean="0"/>
              <a:t>nano</a:t>
            </a:r>
            <a:r>
              <a:rPr lang="en-US" dirty="0" smtClean="0"/>
              <a:t>-structure of materials, or to use certain lab instruments at distance (electronic microscope, etc).</a:t>
            </a:r>
          </a:p>
          <a:p>
            <a:pPr>
              <a:buNone/>
            </a:pPr>
            <a:endParaRPr lang="en-US" dirty="0" smtClean="0"/>
          </a:p>
          <a:p>
            <a:pPr>
              <a:buNone/>
            </a:pPr>
            <a:r>
              <a:rPr lang="en-US" dirty="0" smtClean="0"/>
              <a:t>Receive an expert presentation at distance on a particular subject to complement a lesson</a:t>
            </a:r>
          </a:p>
          <a:p>
            <a:pPr>
              <a:buNone/>
            </a:pPr>
            <a:endParaRPr lang="en-US" dirty="0" smtClean="0"/>
          </a:p>
          <a:p>
            <a:pPr defTabSz="990478">
              <a:defRPr/>
            </a:pPr>
            <a:r>
              <a:rPr lang="en-US" dirty="0" smtClean="0"/>
              <a:t>Use digital resources with explanations -&gt; a virtual world, simulations</a:t>
            </a:r>
          </a:p>
          <a:p>
            <a:pPr defTabSz="990478">
              <a:defRPr/>
            </a:pPr>
            <a:endParaRPr lang="en-US" dirty="0" smtClean="0"/>
          </a:p>
          <a:p>
            <a:pPr defTabSz="990478">
              <a:defRPr/>
            </a:pPr>
            <a:r>
              <a:rPr lang="en-US" dirty="0" smtClean="0"/>
              <a:t>Prepare for practical lessons, problems -&gt; meet with a scientist before you have practical lessons so</a:t>
            </a:r>
            <a:r>
              <a:rPr lang="en-US" baseline="0" dirty="0" smtClean="0"/>
              <a:t> you motivate your students, they see the experiment in real life, so on</a:t>
            </a:r>
            <a:endParaRPr lang="en-US" dirty="0" smtClean="0"/>
          </a:p>
          <a:p>
            <a:pPr>
              <a:buNone/>
            </a:pPr>
            <a:endParaRPr lang="en-US" dirty="0" smtClean="0"/>
          </a:p>
          <a:p>
            <a:pPr>
              <a:buNone/>
            </a:pPr>
            <a:r>
              <a:rPr lang="en-US" dirty="0" smtClean="0"/>
              <a:t>To practice a foreign language</a:t>
            </a:r>
          </a:p>
          <a:p>
            <a:endParaRPr lang="es-ES" dirty="0" smtClean="0"/>
          </a:p>
          <a:p>
            <a:pPr defTabSz="990478">
              <a:defRPr/>
            </a:pPr>
            <a:r>
              <a:rPr lang="en-US" dirty="0" smtClean="0"/>
              <a:t>Career counseling -&gt; Helping students to understand what STEM jobs are. Getting advice</a:t>
            </a:r>
            <a:r>
              <a:rPr lang="en-US" baseline="0" dirty="0" smtClean="0"/>
              <a:t> depending on their level and if they have to choose new subjects.</a:t>
            </a:r>
            <a:endParaRPr lang="en-US" dirty="0" smtClean="0"/>
          </a:p>
          <a:p>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dirty="0" err="1" smtClean="0"/>
              <a:t>Making</a:t>
            </a:r>
            <a:r>
              <a:rPr lang="es-ES" dirty="0" smtClean="0"/>
              <a:t> </a:t>
            </a:r>
            <a:r>
              <a:rPr lang="es-ES" dirty="0" err="1" smtClean="0"/>
              <a:t>it</a:t>
            </a:r>
            <a:r>
              <a:rPr lang="es-ES" dirty="0" smtClean="0"/>
              <a:t> real:</a:t>
            </a:r>
          </a:p>
          <a:p>
            <a:pPr>
              <a:buFontTx/>
              <a:buChar char="-"/>
            </a:pPr>
            <a:r>
              <a:rPr lang="es-ES" dirty="0" err="1" smtClean="0"/>
              <a:t>If</a:t>
            </a:r>
            <a:r>
              <a:rPr lang="es-ES" dirty="0" smtClean="0"/>
              <a:t> </a:t>
            </a:r>
            <a:r>
              <a:rPr lang="es-ES" dirty="0" err="1" smtClean="0"/>
              <a:t>you</a:t>
            </a:r>
            <a:r>
              <a:rPr lang="es-ES" dirty="0" smtClean="0"/>
              <a:t> </a:t>
            </a:r>
            <a:r>
              <a:rPr lang="es-ES" dirty="0" err="1" smtClean="0"/>
              <a:t>have</a:t>
            </a:r>
            <a:r>
              <a:rPr lang="es-ES" dirty="0" smtClean="0"/>
              <a:t> </a:t>
            </a:r>
            <a:r>
              <a:rPr lang="es-ES" dirty="0" err="1" smtClean="0"/>
              <a:t>technical</a:t>
            </a:r>
            <a:r>
              <a:rPr lang="es-ES" dirty="0" smtClean="0"/>
              <a:t> </a:t>
            </a:r>
            <a:r>
              <a:rPr lang="es-ES" dirty="0" err="1" smtClean="0"/>
              <a:t>support</a:t>
            </a:r>
            <a:endParaRPr lang="es-ES" dirty="0" smtClean="0"/>
          </a:p>
          <a:p>
            <a:pPr>
              <a:buFontTx/>
              <a:buChar char="-"/>
            </a:pPr>
            <a:r>
              <a:rPr lang="es-ES" baseline="0" dirty="0" smtClean="0"/>
              <a:t> </a:t>
            </a:r>
            <a:r>
              <a:rPr lang="es-ES" baseline="0" dirty="0" err="1" smtClean="0"/>
              <a:t>what</a:t>
            </a:r>
            <a:r>
              <a:rPr lang="es-ES" baseline="0" dirty="0" smtClean="0"/>
              <a:t> do </a:t>
            </a:r>
            <a:r>
              <a:rPr lang="es-ES" baseline="0" dirty="0" err="1" smtClean="0"/>
              <a:t>you</a:t>
            </a:r>
            <a:r>
              <a:rPr lang="es-ES" baseline="0" dirty="0" smtClean="0"/>
              <a:t> </a:t>
            </a:r>
            <a:r>
              <a:rPr lang="es-ES" baseline="0" dirty="0" err="1" smtClean="0"/>
              <a:t>expect</a:t>
            </a:r>
            <a:endParaRPr lang="es-ES" baseline="0" dirty="0" smtClean="0"/>
          </a:p>
          <a:p>
            <a:pPr>
              <a:buFontTx/>
              <a:buChar char="-"/>
            </a:pPr>
            <a:endParaRPr lang="es-ES" baseline="0" dirty="0" smtClean="0"/>
          </a:p>
          <a:p>
            <a:pPr>
              <a:buFontTx/>
              <a:buChar char="-"/>
            </a:pPr>
            <a:r>
              <a:rPr lang="es-ES" baseline="0" dirty="0" err="1" smtClean="0"/>
              <a:t>Contact</a:t>
            </a:r>
            <a:r>
              <a:rPr lang="es-ES" baseline="0" dirty="0" smtClean="0"/>
              <a:t> </a:t>
            </a:r>
            <a:r>
              <a:rPr lang="es-ES" baseline="0" dirty="0" err="1" smtClean="0"/>
              <a:t>them</a:t>
            </a:r>
            <a:r>
              <a:rPr lang="es-ES" baseline="0" dirty="0" smtClean="0"/>
              <a:t>: </a:t>
            </a:r>
            <a:r>
              <a:rPr lang="es-ES" baseline="0" dirty="0" err="1" smtClean="0"/>
              <a:t>this</a:t>
            </a:r>
            <a:r>
              <a:rPr lang="es-ES" baseline="0" dirty="0" smtClean="0"/>
              <a:t> </a:t>
            </a:r>
            <a:r>
              <a:rPr lang="es-ES" baseline="0" dirty="0" err="1" smtClean="0"/>
              <a:t>is</a:t>
            </a:r>
            <a:r>
              <a:rPr lang="es-ES" baseline="0" dirty="0" smtClean="0"/>
              <a:t> </a:t>
            </a:r>
            <a:r>
              <a:rPr lang="es-ES" baseline="0" dirty="0" err="1" smtClean="0"/>
              <a:t>not</a:t>
            </a:r>
            <a:r>
              <a:rPr lang="es-ES" baseline="0" dirty="0" smtClean="0"/>
              <a:t> </a:t>
            </a:r>
            <a:r>
              <a:rPr lang="es-ES" baseline="0" dirty="0" err="1" smtClean="0"/>
              <a:t>an</a:t>
            </a:r>
            <a:r>
              <a:rPr lang="es-ES" baseline="0" dirty="0" smtClean="0"/>
              <a:t> </a:t>
            </a:r>
            <a:r>
              <a:rPr lang="es-ES" baseline="0" dirty="0" err="1" smtClean="0"/>
              <a:t>easy</a:t>
            </a:r>
            <a:r>
              <a:rPr lang="es-ES" baseline="0" dirty="0" smtClean="0"/>
              <a:t> </a:t>
            </a:r>
            <a:r>
              <a:rPr lang="es-ES" baseline="0" dirty="0" err="1" smtClean="0"/>
              <a:t>task</a:t>
            </a:r>
            <a:r>
              <a:rPr lang="es-ES" baseline="0" dirty="0" smtClean="0"/>
              <a:t>, </a:t>
            </a:r>
            <a:r>
              <a:rPr lang="es-ES" baseline="0" dirty="0" err="1" smtClean="0"/>
              <a:t>but</a:t>
            </a:r>
            <a:r>
              <a:rPr lang="es-ES" baseline="0" dirty="0" smtClean="0"/>
              <a:t> </a:t>
            </a:r>
            <a:r>
              <a:rPr lang="es-ES" baseline="0" dirty="0" err="1" smtClean="0"/>
              <a:t>you</a:t>
            </a:r>
            <a:r>
              <a:rPr lang="es-ES" baseline="0" dirty="0" smtClean="0"/>
              <a:t> </a:t>
            </a:r>
            <a:r>
              <a:rPr lang="es-ES" baseline="0" dirty="0" err="1" smtClean="0"/>
              <a:t>will</a:t>
            </a:r>
            <a:r>
              <a:rPr lang="es-ES" baseline="0" dirty="0" smtClean="0"/>
              <a:t> </a:t>
            </a:r>
            <a:r>
              <a:rPr lang="es-ES" baseline="0" dirty="0" err="1" smtClean="0"/>
              <a:t>see</a:t>
            </a:r>
            <a:r>
              <a:rPr lang="es-ES" baseline="0" dirty="0" smtClean="0"/>
              <a:t> </a:t>
            </a:r>
            <a:r>
              <a:rPr lang="es-ES" baseline="0" dirty="0" err="1" smtClean="0"/>
              <a:t>that</a:t>
            </a:r>
            <a:r>
              <a:rPr lang="es-ES" baseline="0" dirty="0" smtClean="0"/>
              <a:t> </a:t>
            </a:r>
            <a:r>
              <a:rPr lang="es-ES" baseline="0" dirty="0" err="1" smtClean="0"/>
              <a:t>most</a:t>
            </a:r>
            <a:r>
              <a:rPr lang="es-ES" baseline="0" dirty="0" smtClean="0"/>
              <a:t> </a:t>
            </a:r>
            <a:r>
              <a:rPr lang="es-ES" baseline="0" dirty="0" err="1" smtClean="0"/>
              <a:t>research</a:t>
            </a:r>
            <a:r>
              <a:rPr lang="es-ES" baseline="0" dirty="0" smtClean="0"/>
              <a:t> centres </a:t>
            </a:r>
            <a:r>
              <a:rPr lang="es-ES" baseline="0" dirty="0" err="1" smtClean="0"/>
              <a:t>have</a:t>
            </a:r>
            <a:r>
              <a:rPr lang="es-ES" baseline="0" dirty="0" smtClean="0"/>
              <a:t> </a:t>
            </a:r>
            <a:r>
              <a:rPr lang="es-ES" baseline="0" dirty="0" err="1" smtClean="0"/>
              <a:t>disseminating</a:t>
            </a:r>
            <a:r>
              <a:rPr lang="es-ES" baseline="0" dirty="0" smtClean="0"/>
              <a:t> </a:t>
            </a:r>
            <a:r>
              <a:rPr lang="es-ES" baseline="0" dirty="0" err="1" smtClean="0"/>
              <a:t>activities</a:t>
            </a:r>
            <a:endParaRPr lang="es-ES" baseline="0" dirty="0" smtClean="0"/>
          </a:p>
          <a:p>
            <a:pPr>
              <a:buFontTx/>
              <a:buChar char="-"/>
            </a:pPr>
            <a:r>
              <a:rPr lang="es-ES" baseline="0" dirty="0" smtClean="0"/>
              <a:t> </a:t>
            </a:r>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4</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buFontTx/>
              <a:buChar char="-"/>
            </a:pPr>
            <a:r>
              <a:rPr lang="es-ES" dirty="0" err="1" smtClean="0"/>
              <a:t>Vc</a:t>
            </a:r>
            <a:r>
              <a:rPr lang="es-ES" dirty="0" smtClean="0"/>
              <a:t> </a:t>
            </a:r>
            <a:r>
              <a:rPr lang="es-ES" dirty="0" err="1" smtClean="0"/>
              <a:t>platform</a:t>
            </a:r>
            <a:r>
              <a:rPr lang="es-ES" dirty="0" smtClean="0"/>
              <a:t>: .</a:t>
            </a:r>
            <a:r>
              <a:rPr lang="es-ES" baseline="0" dirty="0" smtClean="0"/>
              <a:t> . . </a:t>
            </a:r>
            <a:r>
              <a:rPr lang="es-ES" baseline="0" dirty="0" err="1" smtClean="0"/>
              <a:t>Or</a:t>
            </a:r>
            <a:r>
              <a:rPr lang="es-ES" baseline="0" dirty="0" smtClean="0"/>
              <a:t> </a:t>
            </a:r>
            <a:r>
              <a:rPr lang="es-ES" baseline="0" dirty="0" err="1" smtClean="0"/>
              <a:t>other</a:t>
            </a:r>
            <a:r>
              <a:rPr lang="es-ES" baseline="0" dirty="0" smtClean="0"/>
              <a:t> </a:t>
            </a:r>
            <a:r>
              <a:rPr lang="es-ES" baseline="0" dirty="0" err="1" smtClean="0"/>
              <a:t>that</a:t>
            </a:r>
            <a:r>
              <a:rPr lang="es-ES" baseline="0" dirty="0" smtClean="0"/>
              <a:t> </a:t>
            </a:r>
            <a:r>
              <a:rPr lang="es-ES" baseline="0" dirty="0" err="1" smtClean="0"/>
              <a:t>you</a:t>
            </a:r>
            <a:r>
              <a:rPr lang="es-ES" baseline="0" dirty="0" smtClean="0"/>
              <a:t> </a:t>
            </a:r>
            <a:r>
              <a:rPr lang="es-ES" baseline="0" dirty="0" err="1" smtClean="0"/>
              <a:t>have</a:t>
            </a:r>
            <a:r>
              <a:rPr lang="es-ES" baseline="0" dirty="0" smtClean="0"/>
              <a:t> </a:t>
            </a:r>
            <a:r>
              <a:rPr lang="es-ES" baseline="0" dirty="0" err="1" smtClean="0"/>
              <a:t>available</a:t>
            </a:r>
            <a:r>
              <a:rPr lang="es-ES" baseline="0" dirty="0" smtClean="0"/>
              <a:t>.</a:t>
            </a:r>
          </a:p>
          <a:p>
            <a:pPr>
              <a:buFontTx/>
              <a:buChar char="-"/>
            </a:pPr>
            <a:r>
              <a:rPr lang="es-ES" baseline="0" dirty="0" smtClean="0"/>
              <a:t> </a:t>
            </a:r>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5</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defTabSz="990478">
              <a:defRPr/>
            </a:pPr>
            <a:r>
              <a:rPr lang="es-ES" dirty="0" smtClean="0"/>
              <a:t>Set </a:t>
            </a:r>
            <a:r>
              <a:rPr lang="es-ES" dirty="0" err="1" smtClean="0"/>
              <a:t>expectations</a:t>
            </a:r>
            <a:r>
              <a:rPr lang="es-ES" dirty="0" smtClean="0"/>
              <a:t> and use </a:t>
            </a:r>
            <a:r>
              <a:rPr lang="es-ES" dirty="0" err="1" smtClean="0"/>
              <a:t>them</a:t>
            </a:r>
            <a:r>
              <a:rPr lang="es-ES" dirty="0" smtClean="0"/>
              <a:t> -&gt; do </a:t>
            </a:r>
            <a:r>
              <a:rPr lang="es-ES" dirty="0" err="1" smtClean="0"/>
              <a:t>problems</a:t>
            </a:r>
            <a:r>
              <a:rPr lang="es-ES" dirty="0" smtClean="0"/>
              <a:t> </a:t>
            </a:r>
            <a:r>
              <a:rPr lang="es-ES" dirty="0" err="1" smtClean="0"/>
              <a:t>related</a:t>
            </a:r>
            <a:r>
              <a:rPr lang="es-ES" dirty="0" smtClean="0"/>
              <a:t> </a:t>
            </a:r>
            <a:r>
              <a:rPr lang="es-ES" dirty="0" err="1" smtClean="0"/>
              <a:t>with</a:t>
            </a:r>
            <a:r>
              <a:rPr lang="es-ES" dirty="0" smtClean="0"/>
              <a:t> </a:t>
            </a:r>
            <a:r>
              <a:rPr lang="es-ES" dirty="0" err="1" smtClean="0"/>
              <a:t>the</a:t>
            </a:r>
            <a:r>
              <a:rPr lang="es-ES" dirty="0" smtClean="0"/>
              <a:t> virtual </a:t>
            </a:r>
            <a:r>
              <a:rPr lang="es-ES" dirty="0" err="1" smtClean="0"/>
              <a:t>visit</a:t>
            </a:r>
            <a:r>
              <a:rPr lang="es-ES" dirty="0" smtClean="0"/>
              <a:t>, </a:t>
            </a:r>
            <a:r>
              <a:rPr lang="es-ES" dirty="0" err="1" smtClean="0"/>
              <a:t>explain</a:t>
            </a:r>
            <a:r>
              <a:rPr lang="es-ES" dirty="0" smtClean="0"/>
              <a:t> </a:t>
            </a:r>
            <a:r>
              <a:rPr lang="es-ES" dirty="0" err="1" smtClean="0"/>
              <a:t>topics</a:t>
            </a:r>
            <a:r>
              <a:rPr lang="es-ES" dirty="0" smtClean="0"/>
              <a:t> </a:t>
            </a:r>
            <a:r>
              <a:rPr lang="es-ES" dirty="0" err="1" smtClean="0"/>
              <a:t>related</a:t>
            </a:r>
            <a:r>
              <a:rPr lang="es-ES" dirty="0" smtClean="0"/>
              <a:t> </a:t>
            </a:r>
            <a:r>
              <a:rPr lang="es-ES" dirty="0" err="1" smtClean="0"/>
              <a:t>to</a:t>
            </a:r>
            <a:r>
              <a:rPr lang="es-ES" dirty="0" smtClean="0"/>
              <a:t> </a:t>
            </a:r>
            <a:r>
              <a:rPr lang="es-ES" dirty="0" err="1" smtClean="0"/>
              <a:t>it</a:t>
            </a:r>
            <a:r>
              <a:rPr lang="es-ES" dirty="0" smtClean="0"/>
              <a:t>, </a:t>
            </a:r>
            <a:r>
              <a:rPr lang="es-ES" dirty="0" err="1" smtClean="0"/>
              <a:t>reference</a:t>
            </a:r>
            <a:r>
              <a:rPr lang="es-ES" dirty="0" smtClean="0"/>
              <a:t> </a:t>
            </a:r>
            <a:r>
              <a:rPr lang="es-ES" dirty="0" err="1" smtClean="0"/>
              <a:t>it</a:t>
            </a:r>
            <a:r>
              <a:rPr lang="es-ES" dirty="0" smtClean="0"/>
              <a:t>, so </a:t>
            </a:r>
            <a:r>
              <a:rPr lang="es-ES" dirty="0" err="1" smtClean="0"/>
              <a:t>on</a:t>
            </a:r>
            <a:endParaRPr lang="es-ES" dirty="0" smtClean="0"/>
          </a:p>
          <a:p>
            <a:pPr defTabSz="990478">
              <a:defRPr/>
            </a:pPr>
            <a:endParaRPr lang="es-ES" dirty="0" smtClean="0"/>
          </a:p>
          <a:p>
            <a:pPr defTabSz="990478">
              <a:defRPr/>
            </a:pPr>
            <a:r>
              <a:rPr lang="es-ES" dirty="0" err="1" smtClean="0"/>
              <a:t>Make</a:t>
            </a:r>
            <a:r>
              <a:rPr lang="es-ES" dirty="0" smtClean="0"/>
              <a:t> </a:t>
            </a:r>
            <a:r>
              <a:rPr lang="es-ES" dirty="0" err="1" smtClean="0"/>
              <a:t>sure</a:t>
            </a:r>
            <a:r>
              <a:rPr lang="es-ES" dirty="0" smtClean="0"/>
              <a:t> </a:t>
            </a:r>
            <a:r>
              <a:rPr lang="es-ES" dirty="0" err="1" smtClean="0"/>
              <a:t>they</a:t>
            </a:r>
            <a:r>
              <a:rPr lang="es-ES" dirty="0" smtClean="0"/>
              <a:t> are familiar </a:t>
            </a:r>
            <a:r>
              <a:rPr lang="es-ES" dirty="0" err="1" smtClean="0"/>
              <a:t>with</a:t>
            </a:r>
            <a:r>
              <a:rPr lang="es-ES" dirty="0" smtClean="0"/>
              <a:t> </a:t>
            </a:r>
            <a:r>
              <a:rPr lang="es-ES" dirty="0" err="1" smtClean="0"/>
              <a:t>the</a:t>
            </a:r>
            <a:r>
              <a:rPr lang="es-ES" dirty="0" smtClean="0"/>
              <a:t> </a:t>
            </a:r>
            <a:r>
              <a:rPr lang="es-ES" dirty="0" err="1" smtClean="0"/>
              <a:t>visit</a:t>
            </a:r>
            <a:r>
              <a:rPr lang="es-ES" dirty="0" smtClean="0"/>
              <a:t> and </a:t>
            </a:r>
            <a:r>
              <a:rPr lang="es-ES" dirty="0" err="1" smtClean="0"/>
              <a:t>have</a:t>
            </a:r>
            <a:r>
              <a:rPr lang="es-ES" dirty="0" smtClean="0"/>
              <a:t> </a:t>
            </a:r>
            <a:r>
              <a:rPr lang="es-ES" dirty="0" err="1" smtClean="0"/>
              <a:t>questions</a:t>
            </a:r>
            <a:r>
              <a:rPr lang="es-ES" dirty="0" smtClean="0"/>
              <a:t> </a:t>
            </a:r>
            <a:r>
              <a:rPr lang="es-ES" dirty="0" err="1" smtClean="0"/>
              <a:t>ready</a:t>
            </a:r>
            <a:r>
              <a:rPr lang="es-ES" dirty="0" smtClean="0"/>
              <a:t> -&gt; prepare</a:t>
            </a:r>
            <a:r>
              <a:rPr lang="es-ES" baseline="0" dirty="0" smtClean="0"/>
              <a:t> </a:t>
            </a:r>
            <a:r>
              <a:rPr lang="es-ES" baseline="0" dirty="0" err="1" smtClean="0"/>
              <a:t>them</a:t>
            </a:r>
            <a:r>
              <a:rPr lang="es-ES" baseline="0" dirty="0" smtClean="0"/>
              <a:t> as </a:t>
            </a:r>
            <a:r>
              <a:rPr lang="es-ES" baseline="0" dirty="0" err="1" smtClean="0"/>
              <a:t>if</a:t>
            </a:r>
            <a:r>
              <a:rPr lang="es-ES" baseline="0" dirty="0" smtClean="0"/>
              <a:t> </a:t>
            </a:r>
            <a:r>
              <a:rPr lang="es-ES" baseline="0" dirty="0" err="1" smtClean="0"/>
              <a:t>the</a:t>
            </a:r>
            <a:r>
              <a:rPr lang="es-ES" baseline="0" dirty="0" smtClean="0"/>
              <a:t> </a:t>
            </a:r>
            <a:r>
              <a:rPr lang="es-ES" baseline="0" dirty="0" err="1" smtClean="0"/>
              <a:t>visit</a:t>
            </a:r>
            <a:r>
              <a:rPr lang="es-ES" baseline="0" dirty="0" smtClean="0"/>
              <a:t> </a:t>
            </a:r>
            <a:r>
              <a:rPr lang="es-ES" baseline="0" dirty="0" err="1" smtClean="0"/>
              <a:t>would</a:t>
            </a:r>
            <a:r>
              <a:rPr lang="es-ES" baseline="0" dirty="0" smtClean="0"/>
              <a:t> </a:t>
            </a:r>
            <a:r>
              <a:rPr lang="es-ES" baseline="0" dirty="0" err="1" smtClean="0"/>
              <a:t>be</a:t>
            </a:r>
            <a:r>
              <a:rPr lang="es-ES" baseline="0" dirty="0" smtClean="0"/>
              <a:t> in </a:t>
            </a:r>
            <a:r>
              <a:rPr lang="es-ES" baseline="0" dirty="0" err="1" smtClean="0"/>
              <a:t>person</a:t>
            </a:r>
            <a:endParaRPr lang="es-ES" baseline="0" dirty="0" smtClean="0"/>
          </a:p>
          <a:p>
            <a:pPr defTabSz="990478">
              <a:defRPr/>
            </a:pPr>
            <a:endParaRPr lang="es-ES" dirty="0" smtClean="0"/>
          </a:p>
          <a:p>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7</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62500" lnSpcReduction="20000"/>
          </a:bodyPr>
          <a:lstStyle/>
          <a:p>
            <a:r>
              <a:rPr lang="en-US" sz="1300" dirty="0" smtClean="0"/>
              <a:t>Doñana is a National Park in Andalusia, Spain. It was declared Humanity Patrimony in 1994 and considered as one of the most important natural protected landscapes in the world because of its great diversity and biological reserve.</a:t>
            </a:r>
          </a:p>
          <a:p>
            <a:pPr fontAlgn="base"/>
            <a:r>
              <a:rPr lang="en-US" sz="1300" dirty="0" smtClean="0"/>
              <a:t>They have a lot of areas of interest and a lot of projects related to their research areas, </a:t>
            </a:r>
            <a:r>
              <a:rPr lang="en-US" sz="1300" dirty="0" err="1" smtClean="0"/>
              <a:t>Meteorology,Atmosphere</a:t>
            </a:r>
            <a:r>
              <a:rPr lang="en-US" sz="1300" dirty="0" smtClean="0"/>
              <a:t> and contamination, Geomorphology, Flora</a:t>
            </a:r>
          </a:p>
          <a:p>
            <a:pPr fontAlgn="base"/>
            <a:endParaRPr lang="en-US" sz="1300" dirty="0" smtClean="0"/>
          </a:p>
          <a:p>
            <a:endParaRPr lang="en-US" sz="1300" dirty="0" smtClean="0"/>
          </a:p>
          <a:p>
            <a:endParaRPr lang="en-US" sz="1300" dirty="0" smtClean="0"/>
          </a:p>
          <a:p>
            <a:endParaRPr lang="en-US" sz="1300" dirty="0" smtClean="0"/>
          </a:p>
          <a:p>
            <a:endParaRPr lang="en-US" sz="1300" dirty="0" smtClean="0"/>
          </a:p>
          <a:p>
            <a:r>
              <a:rPr lang="en-US" sz="1300" dirty="0" smtClean="0"/>
              <a:t>Doñana National Park in Andalusia occupies the right bank of the Guadalquivir river at its estuary on the Atlantic Ocean. It is notable for the great diversity of its biotopes, especially lagoons, marshlands, fixed and mobile dunes, scrub woodland and </a:t>
            </a:r>
            <a:r>
              <a:rPr lang="en-US" sz="1300" dirty="0" err="1" smtClean="0"/>
              <a:t>maquis</a:t>
            </a:r>
            <a:r>
              <a:rPr lang="en-US" sz="1300" dirty="0" smtClean="0"/>
              <a:t>. It is home to five threatened bird species. It is one of the largest heronries in the Mediterranean region and is the wintering site for more than 500,000 water fowl each year.</a:t>
            </a:r>
          </a:p>
          <a:p>
            <a:endParaRPr lang="en-US" sz="1300" dirty="0" smtClean="0"/>
          </a:p>
          <a:p>
            <a:r>
              <a:rPr lang="en-US" sz="1300" dirty="0" smtClean="0"/>
              <a:t>During the event, experts from Doñana</a:t>
            </a:r>
          </a:p>
          <a:p>
            <a:r>
              <a:rPr lang="en-US" sz="1300" dirty="0" smtClean="0"/>
              <a:t>will take participants through the different areas of the park, explain its ecological value and </a:t>
            </a:r>
            <a:r>
              <a:rPr lang="en-US" sz="1300" dirty="0" err="1" smtClean="0"/>
              <a:t>analyse</a:t>
            </a:r>
            <a:r>
              <a:rPr lang="en-US" sz="1300" dirty="0" smtClean="0"/>
              <a:t> the reasons for its conservation. Teachers and students will get an insight to park’s day to day life, ask questions and interact lively with the experts!</a:t>
            </a:r>
          </a:p>
          <a:p>
            <a:endParaRPr lang="es-ES" dirty="0" smtClean="0"/>
          </a:p>
          <a:p>
            <a:endParaRPr lang="es-ES" dirty="0" smtClean="0"/>
          </a:p>
          <a:p>
            <a:pPr fontAlgn="base"/>
            <a:r>
              <a:rPr lang="en-US" sz="1300" dirty="0" smtClean="0"/>
              <a:t>Doñana Biological Station (DBS) is an Institute for Research of Spanish Council for Scientific Research (CSIC) state in Seville. Some of its main goals are conservation and improving research of quality in Doñana Biological Reserve (DBR), which was declared Humanity Patrimony in 1994 and considered as one of the most important natural protected landscapes in the world. Also in this year, DBR was included inside Great Scientific Infrastructures of European Union. In April of 2006, Spanish </a:t>
            </a:r>
            <a:r>
              <a:rPr lang="en-US" sz="1300" dirty="0" err="1" smtClean="0"/>
              <a:t>Interministerial</a:t>
            </a:r>
            <a:r>
              <a:rPr lang="en-US" sz="1300" dirty="0" smtClean="0"/>
              <a:t> </a:t>
            </a:r>
            <a:r>
              <a:rPr lang="en-US" sz="1300" dirty="0" err="1" smtClean="0"/>
              <a:t>Comission</a:t>
            </a:r>
            <a:r>
              <a:rPr lang="en-US" sz="1300" dirty="0" smtClean="0"/>
              <a:t> of Science and Technology (CICYT) from Spanish Science and Education Department recognized as Singular Scientific and Technological Infrastructure (ICTS) to the Doñana Scientific Reserve.</a:t>
            </a:r>
          </a:p>
          <a:p>
            <a:pPr fontAlgn="base"/>
            <a:r>
              <a:rPr lang="en-US" sz="1300" dirty="0" smtClean="0"/>
              <a:t>DBS counts with a series of sensors and webcams that can produce information about the following topics:</a:t>
            </a:r>
          </a:p>
          <a:p>
            <a:pPr fontAlgn="base"/>
            <a:r>
              <a:rPr lang="en-US" sz="1300" dirty="0" smtClean="0"/>
              <a:t>  Meteorology</a:t>
            </a:r>
          </a:p>
          <a:p>
            <a:pPr fontAlgn="base"/>
            <a:r>
              <a:rPr lang="en-US" sz="1300" dirty="0" smtClean="0"/>
              <a:t>Atmosphere and contamination</a:t>
            </a:r>
          </a:p>
          <a:p>
            <a:pPr fontAlgn="base"/>
            <a:r>
              <a:rPr lang="en-US" sz="1300" dirty="0" smtClean="0"/>
              <a:t>Limnology</a:t>
            </a:r>
          </a:p>
          <a:p>
            <a:pPr fontAlgn="base"/>
            <a:r>
              <a:rPr lang="en-US" sz="1300" dirty="0" smtClean="0"/>
              <a:t>Geomorphology</a:t>
            </a:r>
          </a:p>
          <a:p>
            <a:pPr fontAlgn="base"/>
            <a:r>
              <a:rPr lang="en-US" sz="1300" dirty="0" smtClean="0"/>
              <a:t>Flora</a:t>
            </a:r>
          </a:p>
          <a:p>
            <a:pPr fontAlgn="base"/>
            <a:r>
              <a:rPr lang="en-US" sz="1300" dirty="0" smtClean="0"/>
              <a:t>Monitoring of CO2 Flow</a:t>
            </a:r>
          </a:p>
          <a:p>
            <a:pPr fontAlgn="base"/>
            <a:r>
              <a:rPr lang="en-US" sz="1300" dirty="0" smtClean="0"/>
              <a:t>Soils</a:t>
            </a:r>
          </a:p>
          <a:p>
            <a:pPr fontAlgn="base"/>
            <a:r>
              <a:rPr lang="en-US" sz="1300" dirty="0" smtClean="0"/>
              <a:t>Changes of land use</a:t>
            </a:r>
          </a:p>
          <a:p>
            <a:pPr fontAlgn="base"/>
            <a:r>
              <a:rPr lang="en-US" sz="1300" dirty="0" smtClean="0"/>
              <a:t>Fauna</a:t>
            </a:r>
          </a:p>
          <a:p>
            <a:pPr fontAlgn="base"/>
            <a:r>
              <a:rPr lang="en-US" sz="1300" dirty="0" err="1" smtClean="0"/>
              <a:t>Geolocation</a:t>
            </a:r>
            <a:endParaRPr lang="en-US" sz="1300" dirty="0" smtClean="0"/>
          </a:p>
          <a:p>
            <a:pPr fontAlgn="base"/>
            <a:r>
              <a:rPr lang="en-US" sz="1300" b="1" dirty="0" smtClean="0"/>
              <a:t>Activities:</a:t>
            </a:r>
            <a:endParaRPr lang="en-US" sz="1300" dirty="0" smtClean="0"/>
          </a:p>
          <a:p>
            <a:pPr fontAlgn="base"/>
            <a:r>
              <a:rPr lang="en-US" sz="1300" dirty="0" smtClean="0"/>
              <a:t>Scientific documentary contest: With the help of the webcams students will be able to create their own documentaries that could be later take part on a national or international contest.</a:t>
            </a:r>
          </a:p>
          <a:p>
            <a:pPr fontAlgn="base"/>
            <a:r>
              <a:rPr lang="en-US" sz="1300" dirty="0" smtClean="0"/>
              <a:t>Virtual visit with Q &amp; A with scientist from Doñana.</a:t>
            </a:r>
          </a:p>
          <a:p>
            <a:pPr fontAlgn="base"/>
            <a:r>
              <a:rPr lang="en-US" sz="1300" dirty="0" smtClean="0"/>
              <a:t>Quiz game, where students have to guess the animal species or plant in the photography.</a:t>
            </a:r>
          </a:p>
          <a:p>
            <a:pPr fontAlgn="base"/>
            <a:r>
              <a:rPr lang="en-US" sz="1300" dirty="0" smtClean="0"/>
              <a:t>Access to data from webcams and sensors on the topics mentioned above</a:t>
            </a:r>
          </a:p>
          <a:p>
            <a:pPr fontAlgn="base"/>
            <a:endParaRPr lang="en-US" sz="1300" dirty="0" smtClean="0"/>
          </a:p>
          <a:p>
            <a:pPr fontAlgn="base"/>
            <a:r>
              <a:rPr lang="en-US" sz="1300" dirty="0" smtClean="0"/>
              <a:t>HORUS project:</a:t>
            </a:r>
          </a:p>
          <a:p>
            <a:pPr fontAlgn="base"/>
            <a:r>
              <a:rPr lang="en-US" sz="1300" i="1" dirty="0" smtClean="0"/>
              <a:t>They have an infrared illuminator so you can watch what happens at night</a:t>
            </a:r>
            <a:endParaRPr lang="en-US" sz="1300" dirty="0" smtClean="0"/>
          </a:p>
          <a:p>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8</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92500" lnSpcReduction="20000"/>
          </a:bodyPr>
          <a:lstStyle/>
          <a:p>
            <a:r>
              <a:rPr lang="en-US" sz="1300" dirty="0" smtClean="0"/>
              <a:t>It is a research institute of the University of Zaragoza. research in computation applied to physics of complex systems and biological systems</a:t>
            </a:r>
          </a:p>
          <a:p>
            <a:r>
              <a:rPr lang="en-US" sz="1300" dirty="0" smtClean="0"/>
              <a:t>supercomputing experts, physicists working in materials science, quantum chemistry and complex networks, and biologists working in structural problems, like drug development and protein folding</a:t>
            </a:r>
          </a:p>
          <a:p>
            <a:endParaRPr lang="en-US" sz="1300" dirty="0" smtClean="0"/>
          </a:p>
          <a:p>
            <a:endParaRPr lang="en-US" sz="1300" dirty="0" smtClean="0"/>
          </a:p>
          <a:p>
            <a:endParaRPr lang="en-US" sz="1300" dirty="0" smtClean="0"/>
          </a:p>
          <a:p>
            <a:r>
              <a:rPr lang="en-US" sz="1300" dirty="0" smtClean="0"/>
              <a:t>BIFI consists of researchers from the University of Zaragoza and other Spanish and foreign universities. Our aim is to develop a competitive research in computation applied to physics of complex systems and biological systems.</a:t>
            </a:r>
          </a:p>
          <a:p>
            <a:r>
              <a:rPr lang="en-US" sz="1300" dirty="0" smtClean="0"/>
              <a:t> </a:t>
            </a:r>
          </a:p>
          <a:p>
            <a:r>
              <a:rPr lang="en-US" sz="1300" dirty="0" smtClean="0"/>
              <a:t>In addition to the research in basic science, the promotion of technology transfer between university and industry is an essential goal for us.</a:t>
            </a:r>
          </a:p>
          <a:p>
            <a:r>
              <a:rPr lang="en-US" sz="1300" dirty="0" smtClean="0"/>
              <a:t> </a:t>
            </a:r>
          </a:p>
          <a:p>
            <a:r>
              <a:rPr lang="en-US" sz="1300" dirty="0" smtClean="0"/>
              <a:t>For this purpose, BIFI has the input of researchers from different fields, whose collaboration is producing important synergies. In particular supercomputing experts, physicists working in materials science, quantum chemistry and complex networks, and biologists working in structural problems, like drug development and protein folding.</a:t>
            </a:r>
          </a:p>
          <a:p>
            <a:endParaRPr lang="en-US" sz="1300" dirty="0" smtClean="0"/>
          </a:p>
          <a:p>
            <a:r>
              <a:rPr lang="en-US" sz="1300" dirty="0" smtClean="0"/>
              <a:t>“One more exciting Meet the Scientist session: A remote visit to BIFI data center, is taking place on 28th of January, between 13:00 – 14 00 CET and will be held in English. During this session, researchers from the BIFI (Institute for </a:t>
            </a:r>
            <a:r>
              <a:rPr lang="en-US" sz="1300" dirty="0" err="1" smtClean="0"/>
              <a:t>Biocomputation</a:t>
            </a:r>
            <a:r>
              <a:rPr lang="en-US" sz="1300" dirty="0" smtClean="0"/>
              <a:t> and </a:t>
            </a:r>
            <a:r>
              <a:rPr lang="en-US" sz="1300" dirty="0" err="1" smtClean="0"/>
              <a:t>Phsysics</a:t>
            </a:r>
            <a:r>
              <a:rPr lang="en-US" sz="1300" dirty="0" smtClean="0"/>
              <a:t> of Complex Systems of the University of Zaragoza in Spain) will present their e-science facilities, tools and techniques (supercomputing resources, biotechnology laboratories) they use to work with in order to take the most of volunteers and amateurs who contribute virtually to science by analyzing stem cells pictures taken in the microscope. Some didactic units and educational material like virtual science portals will be introduced to in order to allow teachers and students to adopt this e-learning scenario after the session.”</a:t>
            </a:r>
          </a:p>
          <a:p>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9</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70000" lnSpcReduction="20000"/>
          </a:bodyPr>
          <a:lstStyle/>
          <a:p>
            <a:pPr fontAlgn="base"/>
            <a:endParaRPr lang="en-US" sz="1300" dirty="0" smtClean="0"/>
          </a:p>
          <a:p>
            <a:pPr fontAlgn="base"/>
            <a:r>
              <a:rPr lang="en-US" sz="1300" dirty="0" smtClean="0"/>
              <a:t>over 300 researchers </a:t>
            </a:r>
          </a:p>
          <a:p>
            <a:pPr fontAlgn="base"/>
            <a:r>
              <a:rPr lang="en-US" sz="1300" dirty="0" smtClean="0"/>
              <a:t>the nanofabrication and </a:t>
            </a:r>
            <a:r>
              <a:rPr lang="en-US" sz="1300" dirty="0" err="1" smtClean="0"/>
              <a:t>characterisation</a:t>
            </a:r>
            <a:r>
              <a:rPr lang="en-US" sz="1300" dirty="0" smtClean="0"/>
              <a:t> facilities housed in a combination of Clean Rooms and low noise laboratories</a:t>
            </a:r>
          </a:p>
          <a:p>
            <a:pPr fontAlgn="base"/>
            <a:endParaRPr lang="en-US" sz="1300" dirty="0" smtClean="0"/>
          </a:p>
          <a:p>
            <a:pPr fontAlgn="base"/>
            <a:r>
              <a:rPr lang="en-US" sz="1300" dirty="0" smtClean="0"/>
              <a:t>prosthetic skin that will help develop a good biomechanical match for reliable biological tissue </a:t>
            </a:r>
          </a:p>
          <a:p>
            <a:pPr fontAlgn="base"/>
            <a:r>
              <a:rPr lang="en-US" sz="1300" dirty="0" smtClean="0"/>
              <a:t>of oxide </a:t>
            </a:r>
            <a:r>
              <a:rPr lang="en-US" sz="1300" dirty="0" err="1" smtClean="0"/>
              <a:t>nano</a:t>
            </a:r>
            <a:r>
              <a:rPr lang="en-US" sz="1300" dirty="0" smtClean="0"/>
              <a:t>-materials </a:t>
            </a:r>
          </a:p>
          <a:p>
            <a:pPr fontAlgn="base"/>
            <a:endParaRPr lang="en-US" sz="1300" dirty="0" smtClean="0"/>
          </a:p>
          <a:p>
            <a:pPr fontAlgn="base"/>
            <a:endParaRPr lang="en-US" sz="1300" dirty="0" smtClean="0"/>
          </a:p>
          <a:p>
            <a:pPr fontAlgn="base"/>
            <a:endParaRPr lang="en-US" sz="1300" dirty="0" smtClean="0"/>
          </a:p>
          <a:p>
            <a:pPr fontAlgn="base"/>
            <a:endParaRPr lang="en-US" sz="1300" dirty="0" smtClean="0"/>
          </a:p>
          <a:p>
            <a:pPr fontAlgn="base"/>
            <a:r>
              <a:rPr lang="en-US" sz="1300" dirty="0" smtClean="0"/>
              <a:t>The </a:t>
            </a:r>
            <a:r>
              <a:rPr lang="en-US" sz="1300" dirty="0" err="1" smtClean="0"/>
              <a:t>Nanoscience</a:t>
            </a:r>
            <a:r>
              <a:rPr lang="en-US" sz="1300" dirty="0" smtClean="0"/>
              <a:t> Centre is an 1800m2 research facility completed in January 2003 and located at the north east corner of the University’s West Cambridge Site. The Centre provides open access to over 300 researchers from a variety of University Departments to the nanofabrication and </a:t>
            </a:r>
            <a:r>
              <a:rPr lang="en-US" sz="1300" dirty="0" err="1" smtClean="0"/>
              <a:t>characterisation</a:t>
            </a:r>
            <a:r>
              <a:rPr lang="en-US" sz="1300" dirty="0" smtClean="0"/>
              <a:t> facilities housed in a combination of Clean Rooms and low noise laboratories. Office space is primarily home to the Department of Engineering’s </a:t>
            </a:r>
            <a:r>
              <a:rPr lang="en-US" sz="1300" dirty="0" err="1" smtClean="0"/>
              <a:t>Nanoscience</a:t>
            </a:r>
            <a:r>
              <a:rPr lang="en-US" sz="1300" dirty="0" smtClean="0"/>
              <a:t> Group, technical and administrative staff and members of other research groups who require long term access to facilities.</a:t>
            </a:r>
          </a:p>
          <a:p>
            <a:pPr fontAlgn="base"/>
            <a:r>
              <a:rPr lang="en-US" sz="1300" dirty="0" smtClean="0"/>
              <a:t>Some research currently being done in the center includes prosthetic skin that will help develop a good biomechanical match for reliable biological tissue and Oxide nanostructures for CMOS Integration that is going to explore the technological potential of oxide </a:t>
            </a:r>
            <a:r>
              <a:rPr lang="en-US" sz="1300" dirty="0" err="1" smtClean="0"/>
              <a:t>nano</a:t>
            </a:r>
            <a:r>
              <a:rPr lang="en-US" sz="1300" dirty="0" smtClean="0"/>
              <a:t>-materials with both in terms of their physical properties but also with a view of potential fabrication routes for future devices.</a:t>
            </a:r>
          </a:p>
          <a:p>
            <a:pPr fontAlgn="base"/>
            <a:r>
              <a:rPr lang="en-US" sz="1300" b="1" dirty="0" smtClean="0"/>
              <a:t>Activities:</a:t>
            </a:r>
            <a:endParaRPr lang="en-US" sz="1300" dirty="0" smtClean="0"/>
          </a:p>
          <a:p>
            <a:pPr fontAlgn="base"/>
            <a:r>
              <a:rPr lang="en-US" sz="1300" dirty="0" smtClean="0"/>
              <a:t>Virtual </a:t>
            </a:r>
            <a:r>
              <a:rPr lang="en-US" sz="1300" b="1" dirty="0" smtClean="0"/>
              <a:t>interactive experiments</a:t>
            </a:r>
            <a:r>
              <a:rPr lang="en-US" sz="1300" dirty="0" smtClean="0"/>
              <a:t> will be designed based on current research at the </a:t>
            </a:r>
            <a:r>
              <a:rPr lang="en-US" sz="1300" dirty="0" err="1" smtClean="0"/>
              <a:t>Nanoscience</a:t>
            </a:r>
            <a:r>
              <a:rPr lang="en-US" sz="1300" dirty="0" smtClean="0"/>
              <a:t> Centre.  One will be in the bio-</a:t>
            </a:r>
            <a:r>
              <a:rPr lang="en-US" sz="1300" dirty="0" err="1" smtClean="0"/>
              <a:t>nano</a:t>
            </a:r>
            <a:r>
              <a:rPr lang="en-US" sz="1300" dirty="0" smtClean="0"/>
              <a:t> area and another probably in the energy area. Can be undertaken on own or by teacher in the classroom environment.</a:t>
            </a:r>
          </a:p>
          <a:p>
            <a:pPr fontAlgn="base"/>
            <a:r>
              <a:rPr lang="en-US" sz="1300" b="1" dirty="0" smtClean="0"/>
              <a:t>Blog</a:t>
            </a:r>
            <a:r>
              <a:rPr lang="en-US" sz="1300" dirty="0" smtClean="0"/>
              <a:t> written by researchers/scientists/technicians who are currently working in the </a:t>
            </a:r>
            <a:r>
              <a:rPr lang="en-US" sz="1300" dirty="0" err="1" smtClean="0"/>
              <a:t>Nanoscience</a:t>
            </a:r>
            <a:r>
              <a:rPr lang="en-US" sz="1300" dirty="0" smtClean="0"/>
              <a:t> Centre at the University of Cambridge.</a:t>
            </a:r>
          </a:p>
          <a:p>
            <a:pPr fontAlgn="base"/>
            <a:r>
              <a:rPr lang="en-US" sz="1300" b="1" dirty="0" smtClean="0"/>
              <a:t>Ideas Forum</a:t>
            </a:r>
            <a:r>
              <a:rPr lang="en-US" sz="1300" dirty="0" smtClean="0"/>
              <a:t>: Pupil/Teachers/classes can post their ideas to the website for uses of nanotechnology and will receive a response from a </a:t>
            </a:r>
            <a:r>
              <a:rPr lang="en-US" sz="1300" dirty="0" err="1" smtClean="0"/>
              <a:t>nano</a:t>
            </a:r>
            <a:r>
              <a:rPr lang="en-US" sz="1300" dirty="0" smtClean="0"/>
              <a:t> expert.  Estimated response time of one week.</a:t>
            </a:r>
          </a:p>
          <a:p>
            <a:pPr fontAlgn="base"/>
            <a:r>
              <a:rPr lang="en-US" sz="1300" b="1" dirty="0" smtClean="0"/>
              <a:t>Virtual visit to a Lab and </a:t>
            </a:r>
            <a:r>
              <a:rPr lang="en-US" sz="1300" b="1" dirty="0" err="1" smtClean="0"/>
              <a:t>Cleanroom</a:t>
            </a:r>
            <a:r>
              <a:rPr lang="en-US" sz="1300" dirty="0" smtClean="0"/>
              <a:t> specifically used in </a:t>
            </a:r>
            <a:r>
              <a:rPr lang="en-US" sz="1300" dirty="0" err="1" smtClean="0"/>
              <a:t>Nanoscience</a:t>
            </a:r>
            <a:r>
              <a:rPr lang="en-US" sz="1300" dirty="0" smtClean="0"/>
              <a:t> research. This is currently being designed so cannot be answered in detail yet.  However the visit will be developed such that it is an interactive, learning experience.  The student will gain knowledge by clicking on items which might produce facts or an embedded video.</a:t>
            </a:r>
          </a:p>
          <a:p>
            <a:pPr fontAlgn="base"/>
            <a:r>
              <a:rPr lang="en-US" sz="1300" dirty="0" smtClean="0"/>
              <a:t>Pupils/teachers can send in </a:t>
            </a:r>
            <a:r>
              <a:rPr lang="en-US" sz="1300" b="1" dirty="0" smtClean="0"/>
              <a:t>questions</a:t>
            </a:r>
            <a:r>
              <a:rPr lang="en-US" sz="1300" dirty="0" smtClean="0"/>
              <a:t> which will be answered by scientists within a response time </a:t>
            </a:r>
            <a:r>
              <a:rPr lang="en-US" sz="1300" dirty="0" err="1" smtClean="0"/>
              <a:t>ie</a:t>
            </a:r>
            <a:r>
              <a:rPr lang="en-US" sz="1300" dirty="0" smtClean="0"/>
              <a:t> one week.</a:t>
            </a:r>
          </a:p>
          <a:p>
            <a:pPr fontAlgn="base"/>
            <a:r>
              <a:rPr lang="en-US" sz="1300" dirty="0" smtClean="0"/>
              <a:t>Teachers/pupils/school lessons will be able to observe from their classroom real-time research </a:t>
            </a:r>
            <a:r>
              <a:rPr lang="en-US" sz="1300" b="1" dirty="0" smtClean="0"/>
              <a:t>using microscopes</a:t>
            </a:r>
            <a:r>
              <a:rPr lang="en-US" sz="1300" dirty="0" smtClean="0"/>
              <a:t> in use at the </a:t>
            </a:r>
            <a:r>
              <a:rPr lang="en-US" sz="1300" dirty="0" err="1" smtClean="0"/>
              <a:t>Nanoscience</a:t>
            </a:r>
            <a:r>
              <a:rPr lang="en-US" sz="1300" dirty="0" smtClean="0"/>
              <a:t> Centre, University of Cambridge.  This research can either be current or a specific observation will be designed to appeal to teachers and pupils.  The microscope will be operated by a University researcher or technician who will be able to interact with the teacher/class via voice or messaging. 3 Different microscopes will be used for this an Atomic Force Microscope (AFM), a </a:t>
            </a:r>
            <a:r>
              <a:rPr lang="en-US" sz="1300" dirty="0" err="1" smtClean="0"/>
              <a:t>Focussed</a:t>
            </a:r>
            <a:r>
              <a:rPr lang="en-US" sz="1300" dirty="0" smtClean="0"/>
              <a:t> Ion Beam Microscope (FIB) and a Scanning Electron Microscope (SEM).  All these microscopes are integral items of equipment for research at the </a:t>
            </a:r>
            <a:r>
              <a:rPr lang="en-US" sz="1300" dirty="0" err="1" smtClean="0"/>
              <a:t>Nanoscale</a:t>
            </a:r>
            <a:r>
              <a:rPr lang="en-US" sz="1300" dirty="0" smtClean="0"/>
              <a:t>.  Many labs across the world will have these microscopes, they are extremely expensive to purchase and are precision instruments.  They would not generally be available to this age group.</a:t>
            </a:r>
          </a:p>
          <a:p>
            <a:endParaRPr lang="es-ES" dirty="0"/>
          </a:p>
        </p:txBody>
      </p:sp>
      <p:sp>
        <p:nvSpPr>
          <p:cNvPr id="4" name="3 Marcador de número de diapositiva"/>
          <p:cNvSpPr>
            <a:spLocks noGrp="1"/>
          </p:cNvSpPr>
          <p:nvPr>
            <p:ph type="sldNum" sz="quarter" idx="10"/>
          </p:nvPr>
        </p:nvSpPr>
        <p:spPr/>
        <p:txBody>
          <a:bodyPr/>
          <a:lstStyle/>
          <a:p>
            <a:fld id="{9F05DE66-E6E2-451F-8365-038C71C1E2AA}" type="slidenum">
              <a:rPr lang="es-ES" smtClean="0"/>
              <a:pPr/>
              <a:t>10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20" name="19 Marcador de pie de página"/>
          <p:cNvSpPr>
            <a:spLocks noGrp="1"/>
          </p:cNvSpPr>
          <p:nvPr>
            <p:ph type="ftr" sz="quarter" idx="11"/>
          </p:nvPr>
        </p:nvSpPr>
        <p:spPr/>
        <p:txBody>
          <a:bodyPr/>
          <a:lstStyle>
            <a:extLst/>
          </a:lstStyle>
          <a:p>
            <a:endParaRPr lang="es-ES"/>
          </a:p>
        </p:txBody>
      </p:sp>
      <p:sp>
        <p:nvSpPr>
          <p:cNvPr id="10" name="9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30/01/2014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A847CFC-816F-41D0-AAC0-9BF4FEBC753E}" type="datetimeFigureOut">
              <a:rPr lang="es-ES" smtClean="0"/>
              <a:pPr/>
              <a:t>30/01/2014</a:t>
            </a:fld>
            <a:endParaRPr lang="es-ES"/>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ES"/>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32FADFE-3B8F-471C-ABF0-DBC7717ECBBC}" type="slidenum">
              <a:rPr lang="es-ES" smtClean="0"/>
              <a:pPr/>
              <a:t>‹Nº›</a:t>
            </a:fld>
            <a:endParaRPr lang="es-ES"/>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webex.co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www.mashme.tv/" TargetMode="External"/><Relationship Id="rId4" Type="http://schemas.openxmlformats.org/officeDocument/2006/relationships/hyperlink" Target="http://www.google.com/hangout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187624" y="260648"/>
            <a:ext cx="7846640" cy="2979762"/>
          </a:xfrm>
        </p:spPr>
        <p:txBody>
          <a:bodyPr>
            <a:normAutofit fontScale="90000"/>
          </a:bodyPr>
          <a:lstStyle/>
          <a:p>
            <a:pPr algn="ctr"/>
            <a:r>
              <a:rPr lang="es-ES" sz="6000" dirty="0" smtClean="0"/>
              <a:t>Module 5</a:t>
            </a:r>
            <a:r>
              <a:rPr lang="es-ES" dirty="0" smtClean="0"/>
              <a:t/>
            </a:r>
            <a:br>
              <a:rPr lang="es-ES" dirty="0" smtClean="0"/>
            </a:br>
            <a:r>
              <a:rPr lang="en-US" dirty="0" smtClean="0"/>
              <a:t>Exploring STEM in the real </a:t>
            </a:r>
            <a:r>
              <a:rPr lang="en-US" dirty="0" smtClean="0"/>
              <a:t>world: </a:t>
            </a:r>
            <a:r>
              <a:rPr lang="en-US" dirty="0" smtClean="0"/>
              <a:t/>
            </a:r>
            <a:br>
              <a:rPr lang="en-US" dirty="0" smtClean="0"/>
            </a:br>
            <a:r>
              <a:rPr lang="en-US" dirty="0" smtClean="0"/>
              <a:t>Virtual visits to research </a:t>
            </a:r>
            <a:r>
              <a:rPr lang="en-US" dirty="0" err="1" smtClean="0"/>
              <a:t>centres</a:t>
            </a:r>
            <a:endParaRPr lang="es-ES" dirty="0"/>
          </a:p>
        </p:txBody>
      </p:sp>
      <p:sp>
        <p:nvSpPr>
          <p:cNvPr id="3" name="2 Subtítulo"/>
          <p:cNvSpPr>
            <a:spLocks noGrp="1"/>
          </p:cNvSpPr>
          <p:nvPr>
            <p:ph type="subTitle" idx="1"/>
          </p:nvPr>
        </p:nvSpPr>
        <p:spPr>
          <a:xfrm>
            <a:off x="2195736" y="4797152"/>
            <a:ext cx="6400800" cy="1752600"/>
          </a:xfrm>
        </p:spPr>
        <p:txBody>
          <a:bodyPr/>
          <a:lstStyle/>
          <a:p>
            <a:pPr algn="r"/>
            <a:r>
              <a:rPr lang="es-ES" dirty="0" smtClean="0"/>
              <a:t>Enrique Barra Arias</a:t>
            </a:r>
          </a:p>
          <a:p>
            <a:pPr algn="r"/>
            <a:r>
              <a:rPr lang="es-ES" dirty="0" err="1" smtClean="0"/>
              <a:t>Technical</a:t>
            </a:r>
            <a:r>
              <a:rPr lang="es-ES" dirty="0" smtClean="0"/>
              <a:t> </a:t>
            </a:r>
            <a:r>
              <a:rPr lang="es-ES" dirty="0" err="1" smtClean="0"/>
              <a:t>University</a:t>
            </a:r>
            <a:r>
              <a:rPr lang="es-ES" dirty="0" smtClean="0"/>
              <a:t> of Madrid</a:t>
            </a:r>
          </a:p>
          <a:p>
            <a:pPr algn="r"/>
            <a:r>
              <a:rPr lang="es-ES" dirty="0" smtClean="0"/>
              <a:t>ICT and e-</a:t>
            </a:r>
            <a:r>
              <a:rPr lang="es-ES" dirty="0" err="1" smtClean="0"/>
              <a:t>learning</a:t>
            </a:r>
            <a:r>
              <a:rPr lang="es-ES" dirty="0" smtClean="0"/>
              <a:t> </a:t>
            </a:r>
            <a:r>
              <a:rPr lang="es-ES" dirty="0" err="1" smtClean="0"/>
              <a:t>expert</a:t>
            </a:r>
            <a:endParaRPr lang="es-ES" dirty="0" smtClean="0"/>
          </a:p>
          <a:p>
            <a:endParaRPr lang="es-E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smtClean="0"/>
              <a:t>Index</a:t>
            </a:r>
            <a:endParaRPr lang="es-ES" dirty="0"/>
          </a:p>
        </p:txBody>
      </p:sp>
      <p:sp>
        <p:nvSpPr>
          <p:cNvPr id="3" name="2 Marcador de contenido"/>
          <p:cNvSpPr>
            <a:spLocks noGrp="1"/>
          </p:cNvSpPr>
          <p:nvPr>
            <p:ph idx="1"/>
          </p:nvPr>
        </p:nvSpPr>
        <p:spPr/>
        <p:txBody>
          <a:bodyPr>
            <a:normAutofit fontScale="92500" lnSpcReduction="10000"/>
          </a:bodyPr>
          <a:lstStyle/>
          <a:p>
            <a:r>
              <a:rPr lang="en-US" dirty="0" smtClean="0"/>
              <a:t>How to introduce virtual visits in the </a:t>
            </a:r>
            <a:r>
              <a:rPr lang="en-US" dirty="0" smtClean="0"/>
              <a:t>classroom</a:t>
            </a:r>
          </a:p>
          <a:p>
            <a:r>
              <a:rPr lang="en-US" dirty="0" smtClean="0"/>
              <a:t>Steps</a:t>
            </a:r>
          </a:p>
          <a:p>
            <a:r>
              <a:rPr lang="es-ES" dirty="0" err="1" smtClean="0"/>
              <a:t>Technology</a:t>
            </a:r>
            <a:r>
              <a:rPr lang="es-ES" dirty="0" smtClean="0"/>
              <a:t> </a:t>
            </a:r>
            <a:r>
              <a:rPr lang="es-ES" dirty="0" err="1" smtClean="0"/>
              <a:t>issues</a:t>
            </a:r>
            <a:endParaRPr lang="es-ES" dirty="0" smtClean="0"/>
          </a:p>
          <a:p>
            <a:r>
              <a:rPr lang="es-ES" dirty="0" err="1" smtClean="0"/>
              <a:t>Barriers</a:t>
            </a:r>
            <a:endParaRPr lang="es-ES" dirty="0" smtClean="0"/>
          </a:p>
          <a:p>
            <a:r>
              <a:rPr lang="es-ES" dirty="0" err="1" smtClean="0"/>
              <a:t>Motivating</a:t>
            </a:r>
            <a:r>
              <a:rPr lang="es-ES" dirty="0" smtClean="0"/>
              <a:t> and </a:t>
            </a:r>
            <a:r>
              <a:rPr lang="es-ES" dirty="0" err="1" smtClean="0"/>
              <a:t>engaging</a:t>
            </a:r>
            <a:endParaRPr lang="es-ES" dirty="0" smtClean="0"/>
          </a:p>
          <a:p>
            <a:r>
              <a:rPr lang="es-ES" dirty="0" smtClean="0"/>
              <a:t>3 virtual </a:t>
            </a:r>
            <a:r>
              <a:rPr lang="es-ES" dirty="0" err="1" smtClean="0"/>
              <a:t>visits</a:t>
            </a:r>
            <a:r>
              <a:rPr lang="es-ES" dirty="0" smtClean="0"/>
              <a:t>:</a:t>
            </a:r>
          </a:p>
          <a:p>
            <a:pPr lvl="1"/>
            <a:r>
              <a:rPr lang="es-ES" dirty="0" smtClean="0"/>
              <a:t>Doñana </a:t>
            </a:r>
            <a:r>
              <a:rPr lang="es-ES" dirty="0" err="1" smtClean="0"/>
              <a:t>National</a:t>
            </a:r>
            <a:r>
              <a:rPr lang="es-ES" dirty="0" smtClean="0"/>
              <a:t> </a:t>
            </a:r>
            <a:r>
              <a:rPr lang="es-ES" dirty="0" smtClean="0"/>
              <a:t>Park</a:t>
            </a:r>
          </a:p>
          <a:p>
            <a:pPr lvl="1"/>
            <a:r>
              <a:rPr lang="es-ES" dirty="0" smtClean="0"/>
              <a:t>BIFI</a:t>
            </a:r>
          </a:p>
          <a:p>
            <a:pPr lvl="1"/>
            <a:r>
              <a:rPr lang="es-ES" dirty="0" err="1" smtClean="0"/>
              <a:t>Nanotechnology</a:t>
            </a:r>
            <a:r>
              <a:rPr lang="es-ES" b="1" dirty="0" smtClean="0"/>
              <a:t> </a:t>
            </a:r>
            <a:r>
              <a:rPr lang="es-ES" dirty="0" smtClean="0"/>
              <a:t>centre</a:t>
            </a:r>
            <a:endParaRPr lang="es-ES" dirty="0" smtClean="0"/>
          </a:p>
          <a:p>
            <a:pPr lvl="1"/>
            <a:endParaRPr lang="es-ES" dirty="0" smtClean="0"/>
          </a:p>
          <a:p>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188640"/>
            <a:ext cx="7498080" cy="1143000"/>
          </a:xfrm>
        </p:spPr>
        <p:txBody>
          <a:bodyPr>
            <a:normAutofit fontScale="90000"/>
          </a:bodyPr>
          <a:lstStyle/>
          <a:p>
            <a:r>
              <a:rPr lang="en-US" dirty="0" smtClean="0"/>
              <a:t>How to introduce virtual visits in the classroom</a:t>
            </a:r>
            <a:endParaRPr lang="es-ES" dirty="0"/>
          </a:p>
        </p:txBody>
      </p:sp>
      <p:sp>
        <p:nvSpPr>
          <p:cNvPr id="3" name="2 Marcador de contenido"/>
          <p:cNvSpPr>
            <a:spLocks noGrp="1"/>
          </p:cNvSpPr>
          <p:nvPr>
            <p:ph idx="1"/>
          </p:nvPr>
        </p:nvSpPr>
        <p:spPr>
          <a:xfrm>
            <a:off x="1475656" y="1412776"/>
            <a:ext cx="7498080" cy="5040560"/>
          </a:xfrm>
        </p:spPr>
        <p:txBody>
          <a:bodyPr>
            <a:normAutofit fontScale="47500" lnSpcReduction="20000"/>
          </a:bodyPr>
          <a:lstStyle/>
          <a:p>
            <a:endParaRPr lang="en-US" dirty="0" smtClean="0"/>
          </a:p>
          <a:p>
            <a:r>
              <a:rPr lang="en-US" sz="3800" dirty="0" smtClean="0"/>
              <a:t>As virtual excursions</a:t>
            </a:r>
          </a:p>
          <a:p>
            <a:pPr lvl="1"/>
            <a:r>
              <a:rPr lang="en-US" sz="3400" dirty="0" smtClean="0"/>
              <a:t>Replacement of the traditional excursion</a:t>
            </a:r>
          </a:p>
          <a:p>
            <a:pPr lvl="1"/>
            <a:r>
              <a:rPr lang="en-US" sz="3400" dirty="0" smtClean="0"/>
              <a:t>Before the traditional excursion</a:t>
            </a:r>
          </a:p>
          <a:p>
            <a:pPr lvl="1"/>
            <a:r>
              <a:rPr lang="en-US" sz="3400" dirty="0" smtClean="0"/>
              <a:t>After the traditional excursion</a:t>
            </a:r>
          </a:p>
          <a:p>
            <a:pPr lvl="1">
              <a:buNone/>
            </a:pPr>
            <a:endParaRPr lang="en-US" sz="3400" dirty="0" smtClean="0"/>
          </a:p>
          <a:p>
            <a:r>
              <a:rPr lang="en-US" sz="3800" dirty="0" smtClean="0"/>
              <a:t>Carry out certain experiments</a:t>
            </a:r>
          </a:p>
          <a:p>
            <a:endParaRPr lang="en-US" sz="3800" dirty="0" smtClean="0"/>
          </a:p>
          <a:p>
            <a:r>
              <a:rPr lang="en-US" sz="3800" dirty="0" smtClean="0"/>
              <a:t>Receive an expert presentation</a:t>
            </a:r>
          </a:p>
          <a:p>
            <a:endParaRPr lang="en-US" sz="3800" dirty="0" smtClean="0"/>
          </a:p>
          <a:p>
            <a:r>
              <a:rPr lang="en-US" sz="3800" dirty="0" smtClean="0"/>
              <a:t>Use digital resources with explanations</a:t>
            </a:r>
          </a:p>
          <a:p>
            <a:endParaRPr lang="en-US" sz="3800" dirty="0" smtClean="0"/>
          </a:p>
          <a:p>
            <a:r>
              <a:rPr lang="en-US" sz="3800" dirty="0" smtClean="0"/>
              <a:t>Prepare for practical lessons, problems</a:t>
            </a:r>
          </a:p>
          <a:p>
            <a:endParaRPr lang="en-US" sz="3800" dirty="0" smtClean="0"/>
          </a:p>
          <a:p>
            <a:r>
              <a:rPr lang="en-US" sz="3800" dirty="0" smtClean="0"/>
              <a:t>Practice a foreign language</a:t>
            </a:r>
          </a:p>
          <a:p>
            <a:endParaRPr lang="en-US" sz="3800" dirty="0" smtClean="0"/>
          </a:p>
          <a:p>
            <a:r>
              <a:rPr lang="en-US" sz="3800" dirty="0" smtClean="0"/>
              <a:t>Career counseling</a:t>
            </a:r>
            <a:endParaRPr lang="en-US" sz="3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n-US" dirty="0" smtClean="0"/>
              <a:t>Steps to introduce virtual visits in the classroom</a:t>
            </a:r>
            <a:endParaRPr lang="es-ES" dirty="0"/>
          </a:p>
        </p:txBody>
      </p:sp>
      <p:sp>
        <p:nvSpPr>
          <p:cNvPr id="3" name="2 Marcador de contenido"/>
          <p:cNvSpPr>
            <a:spLocks noGrp="1"/>
          </p:cNvSpPr>
          <p:nvPr>
            <p:ph idx="1"/>
          </p:nvPr>
        </p:nvSpPr>
        <p:spPr>
          <a:xfrm>
            <a:off x="1331640" y="1772816"/>
            <a:ext cx="7498080" cy="4800600"/>
          </a:xfrm>
        </p:spPr>
        <p:txBody>
          <a:bodyPr>
            <a:normAutofit fontScale="77500" lnSpcReduction="20000"/>
          </a:bodyPr>
          <a:lstStyle/>
          <a:p>
            <a:r>
              <a:rPr lang="es-ES" dirty="0" err="1" smtClean="0"/>
              <a:t>Check</a:t>
            </a:r>
            <a:r>
              <a:rPr lang="es-ES" dirty="0" smtClean="0"/>
              <a:t> </a:t>
            </a:r>
            <a:r>
              <a:rPr lang="es-ES" dirty="0" err="1" smtClean="0"/>
              <a:t>that</a:t>
            </a:r>
            <a:r>
              <a:rPr lang="es-ES" dirty="0" smtClean="0"/>
              <a:t> </a:t>
            </a:r>
            <a:r>
              <a:rPr lang="es-ES" dirty="0" err="1" smtClean="0"/>
              <a:t>you</a:t>
            </a:r>
            <a:r>
              <a:rPr lang="es-ES" dirty="0" smtClean="0"/>
              <a:t> </a:t>
            </a:r>
            <a:r>
              <a:rPr lang="es-ES" dirty="0" err="1" smtClean="0"/>
              <a:t>have</a:t>
            </a:r>
            <a:r>
              <a:rPr lang="es-ES" dirty="0" smtClean="0"/>
              <a:t> ICT and </a:t>
            </a:r>
            <a:r>
              <a:rPr lang="es-ES" dirty="0" err="1" smtClean="0"/>
              <a:t>it</a:t>
            </a:r>
            <a:r>
              <a:rPr lang="es-ES" dirty="0" smtClean="0"/>
              <a:t> </a:t>
            </a:r>
            <a:r>
              <a:rPr lang="es-ES" dirty="0" err="1" smtClean="0"/>
              <a:t>works</a:t>
            </a:r>
            <a:endParaRPr lang="es-ES" dirty="0" smtClean="0"/>
          </a:p>
          <a:p>
            <a:endParaRPr lang="es-ES" dirty="0" smtClean="0"/>
          </a:p>
          <a:p>
            <a:r>
              <a:rPr lang="es-ES" dirty="0" smtClean="0"/>
              <a:t>Decide </a:t>
            </a:r>
            <a:r>
              <a:rPr lang="es-ES" dirty="0" err="1" smtClean="0"/>
              <a:t>what</a:t>
            </a:r>
            <a:r>
              <a:rPr lang="es-ES" dirty="0" smtClean="0"/>
              <a:t> </a:t>
            </a:r>
            <a:r>
              <a:rPr lang="es-ES" dirty="0" err="1" smtClean="0"/>
              <a:t>is</a:t>
            </a:r>
            <a:r>
              <a:rPr lang="es-ES" dirty="0" smtClean="0"/>
              <a:t> </a:t>
            </a:r>
            <a:r>
              <a:rPr lang="es-ES" dirty="0" err="1" smtClean="0"/>
              <a:t>your</a:t>
            </a:r>
            <a:r>
              <a:rPr lang="es-ES" dirty="0" smtClean="0"/>
              <a:t> </a:t>
            </a:r>
            <a:r>
              <a:rPr lang="es-ES" dirty="0" err="1" smtClean="0"/>
              <a:t>purpose</a:t>
            </a:r>
            <a:r>
              <a:rPr lang="es-ES" dirty="0" smtClean="0"/>
              <a:t>/</a:t>
            </a:r>
            <a:r>
              <a:rPr lang="es-ES" dirty="0" err="1" smtClean="0"/>
              <a:t>objective</a:t>
            </a:r>
            <a:r>
              <a:rPr lang="es-ES" dirty="0" smtClean="0"/>
              <a:t> </a:t>
            </a:r>
            <a:r>
              <a:rPr lang="es-ES" dirty="0" err="1" smtClean="0"/>
              <a:t>for</a:t>
            </a:r>
            <a:r>
              <a:rPr lang="es-ES" dirty="0" smtClean="0"/>
              <a:t> </a:t>
            </a:r>
            <a:r>
              <a:rPr lang="es-ES" dirty="0" err="1" smtClean="0"/>
              <a:t>the</a:t>
            </a:r>
            <a:r>
              <a:rPr lang="es-ES" dirty="0" smtClean="0"/>
              <a:t> </a:t>
            </a:r>
            <a:r>
              <a:rPr lang="es-ES" dirty="0" err="1" smtClean="0"/>
              <a:t>visit</a:t>
            </a:r>
            <a:endParaRPr lang="es-ES" dirty="0" smtClean="0"/>
          </a:p>
          <a:p>
            <a:endParaRPr lang="es-ES" dirty="0" smtClean="0"/>
          </a:p>
          <a:p>
            <a:r>
              <a:rPr lang="es-ES" dirty="0" err="1" smtClean="0"/>
              <a:t>Search</a:t>
            </a:r>
            <a:r>
              <a:rPr lang="es-ES" dirty="0" smtClean="0"/>
              <a:t> </a:t>
            </a:r>
            <a:r>
              <a:rPr lang="es-ES" dirty="0" err="1" smtClean="0"/>
              <a:t>for</a:t>
            </a:r>
            <a:r>
              <a:rPr lang="es-ES" dirty="0" smtClean="0"/>
              <a:t> </a:t>
            </a:r>
            <a:r>
              <a:rPr lang="es-ES" dirty="0" err="1" smtClean="0"/>
              <a:t>research</a:t>
            </a:r>
            <a:r>
              <a:rPr lang="es-ES" dirty="0" smtClean="0"/>
              <a:t> centers </a:t>
            </a:r>
            <a:r>
              <a:rPr lang="es-ES" dirty="0" err="1" smtClean="0"/>
              <a:t>that</a:t>
            </a:r>
            <a:r>
              <a:rPr lang="es-ES" dirty="0" smtClean="0"/>
              <a:t> </a:t>
            </a:r>
            <a:r>
              <a:rPr lang="es-ES" dirty="0" err="1" smtClean="0"/>
              <a:t>fit</a:t>
            </a:r>
            <a:r>
              <a:rPr lang="es-ES" dirty="0" smtClean="0"/>
              <a:t> </a:t>
            </a:r>
            <a:r>
              <a:rPr lang="es-ES" dirty="0" err="1" smtClean="0"/>
              <a:t>that</a:t>
            </a:r>
            <a:r>
              <a:rPr lang="es-ES" dirty="0" smtClean="0"/>
              <a:t> </a:t>
            </a:r>
            <a:r>
              <a:rPr lang="es-ES" dirty="0" err="1" smtClean="0"/>
              <a:t>purpose</a:t>
            </a:r>
            <a:endParaRPr lang="es-ES" dirty="0" smtClean="0"/>
          </a:p>
          <a:p>
            <a:endParaRPr lang="es-ES" dirty="0" smtClean="0"/>
          </a:p>
          <a:p>
            <a:r>
              <a:rPr lang="es-ES" dirty="0" err="1" smtClean="0"/>
              <a:t>Contact</a:t>
            </a:r>
            <a:r>
              <a:rPr lang="es-ES" dirty="0" smtClean="0"/>
              <a:t> </a:t>
            </a:r>
            <a:r>
              <a:rPr lang="es-ES" dirty="0" err="1" smtClean="0"/>
              <a:t>them</a:t>
            </a:r>
            <a:endParaRPr lang="es-ES" dirty="0" smtClean="0"/>
          </a:p>
          <a:p>
            <a:endParaRPr lang="es-ES" dirty="0" smtClean="0"/>
          </a:p>
          <a:p>
            <a:r>
              <a:rPr lang="es-ES" dirty="0" smtClean="0"/>
              <a:t>Schedule </a:t>
            </a:r>
            <a:r>
              <a:rPr lang="es-ES" dirty="0" err="1" smtClean="0"/>
              <a:t>the</a:t>
            </a:r>
            <a:r>
              <a:rPr lang="es-ES" dirty="0" smtClean="0"/>
              <a:t> </a:t>
            </a:r>
            <a:r>
              <a:rPr lang="es-ES" dirty="0" err="1" smtClean="0"/>
              <a:t>visit</a:t>
            </a:r>
            <a:endParaRPr lang="es-ES" dirty="0" smtClean="0"/>
          </a:p>
          <a:p>
            <a:endParaRPr lang="es-ES" dirty="0" smtClean="0"/>
          </a:p>
          <a:p>
            <a:r>
              <a:rPr lang="es-ES" dirty="0" err="1" smtClean="0"/>
              <a:t>Tell</a:t>
            </a:r>
            <a:r>
              <a:rPr lang="es-ES" dirty="0" smtClean="0"/>
              <a:t> </a:t>
            </a:r>
            <a:r>
              <a:rPr lang="es-ES" dirty="0" err="1" smtClean="0"/>
              <a:t>the</a:t>
            </a:r>
            <a:r>
              <a:rPr lang="es-ES" dirty="0" smtClean="0"/>
              <a:t> </a:t>
            </a:r>
            <a:r>
              <a:rPr lang="es-ES" dirty="0" err="1" smtClean="0"/>
              <a:t>students</a:t>
            </a:r>
            <a:r>
              <a:rPr lang="es-ES" dirty="0" smtClean="0"/>
              <a:t> and prepare </a:t>
            </a:r>
            <a:r>
              <a:rPr lang="es-ES" dirty="0" err="1" smtClean="0"/>
              <a:t>it</a:t>
            </a:r>
            <a:r>
              <a:rPr lang="es-ES" dirty="0" smtClean="0"/>
              <a:t> </a:t>
            </a:r>
            <a:r>
              <a:rPr lang="es-ES" dirty="0" err="1" smtClean="0"/>
              <a:t>with</a:t>
            </a:r>
            <a:r>
              <a:rPr lang="es-ES" dirty="0" smtClean="0"/>
              <a:t> </a:t>
            </a:r>
            <a:r>
              <a:rPr lang="es-ES" dirty="0" err="1" smtClean="0"/>
              <a:t>dedication</a:t>
            </a:r>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smtClean="0"/>
              <a:t>Technology</a:t>
            </a:r>
            <a:r>
              <a:rPr lang="es-ES" dirty="0" smtClean="0"/>
              <a:t> </a:t>
            </a:r>
            <a:r>
              <a:rPr lang="es-ES" dirty="0" err="1" smtClean="0"/>
              <a:t>issues</a:t>
            </a:r>
            <a:endParaRPr lang="es-ES" dirty="0"/>
          </a:p>
        </p:txBody>
      </p:sp>
      <p:sp>
        <p:nvSpPr>
          <p:cNvPr id="3" name="2 Marcador de contenido"/>
          <p:cNvSpPr>
            <a:spLocks noGrp="1"/>
          </p:cNvSpPr>
          <p:nvPr>
            <p:ph idx="1"/>
          </p:nvPr>
        </p:nvSpPr>
        <p:spPr>
          <a:xfrm>
            <a:off x="1435608" y="1447800"/>
            <a:ext cx="7888920" cy="5005536"/>
          </a:xfrm>
        </p:spPr>
        <p:txBody>
          <a:bodyPr>
            <a:normAutofit fontScale="77500" lnSpcReduction="20000"/>
          </a:bodyPr>
          <a:lstStyle/>
          <a:p>
            <a:r>
              <a:rPr lang="es-ES" dirty="0" err="1" smtClean="0"/>
              <a:t>Videoconference</a:t>
            </a:r>
            <a:r>
              <a:rPr lang="es-ES" dirty="0" smtClean="0"/>
              <a:t> </a:t>
            </a:r>
            <a:r>
              <a:rPr lang="es-ES" dirty="0" err="1" smtClean="0"/>
              <a:t>platform</a:t>
            </a:r>
            <a:endParaRPr lang="es-ES" dirty="0" smtClean="0"/>
          </a:p>
          <a:p>
            <a:pPr lvl="1"/>
            <a:r>
              <a:rPr lang="es-ES" dirty="0" err="1" smtClean="0"/>
              <a:t>Webex</a:t>
            </a:r>
            <a:r>
              <a:rPr lang="es-ES" dirty="0" smtClean="0"/>
              <a:t> - </a:t>
            </a:r>
            <a:r>
              <a:rPr lang="es-ES" dirty="0" smtClean="0">
                <a:hlinkClick r:id="rId3"/>
              </a:rPr>
              <a:t>http://www.webex.com</a:t>
            </a:r>
            <a:r>
              <a:rPr lang="es-ES" dirty="0" smtClean="0">
                <a:hlinkClick r:id="rId3"/>
              </a:rPr>
              <a:t>/</a:t>
            </a:r>
            <a:endParaRPr lang="es-ES" dirty="0" smtClean="0"/>
          </a:p>
          <a:p>
            <a:pPr lvl="1"/>
            <a:r>
              <a:rPr lang="es-ES" dirty="0" smtClean="0"/>
              <a:t>Google </a:t>
            </a:r>
            <a:r>
              <a:rPr lang="es-ES" dirty="0" err="1" smtClean="0"/>
              <a:t>Hangouts</a:t>
            </a:r>
            <a:r>
              <a:rPr lang="es-ES" dirty="0" smtClean="0"/>
              <a:t> - </a:t>
            </a:r>
            <a:r>
              <a:rPr lang="es-ES" dirty="0" smtClean="0">
                <a:hlinkClick r:id="rId4"/>
              </a:rPr>
              <a:t>http://</a:t>
            </a:r>
            <a:r>
              <a:rPr lang="es-ES" dirty="0" smtClean="0">
                <a:hlinkClick r:id="rId4"/>
              </a:rPr>
              <a:t>www.google.com/hangouts</a:t>
            </a:r>
            <a:endParaRPr lang="es-ES" dirty="0" smtClean="0"/>
          </a:p>
          <a:p>
            <a:pPr lvl="1"/>
            <a:r>
              <a:rPr lang="es-ES" dirty="0" smtClean="0"/>
              <a:t>MashMe.tv </a:t>
            </a:r>
            <a:r>
              <a:rPr lang="es-ES" dirty="0" smtClean="0"/>
              <a:t>- </a:t>
            </a:r>
            <a:r>
              <a:rPr lang="es-ES" dirty="0" smtClean="0">
                <a:hlinkClick r:id="rId5"/>
              </a:rPr>
              <a:t>www.mashme.tv</a:t>
            </a:r>
            <a:endParaRPr lang="es-ES" dirty="0" smtClean="0"/>
          </a:p>
          <a:p>
            <a:pPr lvl="1"/>
            <a:endParaRPr lang="es-ES" dirty="0" smtClean="0"/>
          </a:p>
          <a:p>
            <a:r>
              <a:rPr lang="es-ES" dirty="0" err="1" smtClean="0"/>
              <a:t>Bandwidth</a:t>
            </a:r>
            <a:endParaRPr lang="es-ES" dirty="0" smtClean="0"/>
          </a:p>
          <a:p>
            <a:pPr lvl="1"/>
            <a:r>
              <a:rPr lang="es-ES" dirty="0" smtClean="0"/>
              <a:t>1MB/2MB (Up/Down)</a:t>
            </a:r>
          </a:p>
          <a:p>
            <a:pPr lvl="1"/>
            <a:endParaRPr lang="es-ES" dirty="0" smtClean="0"/>
          </a:p>
          <a:p>
            <a:r>
              <a:rPr lang="es-ES" dirty="0" err="1" smtClean="0"/>
              <a:t>Audiovisuals</a:t>
            </a:r>
            <a:endParaRPr lang="es-ES" dirty="0" smtClean="0"/>
          </a:p>
          <a:p>
            <a:pPr lvl="1"/>
            <a:r>
              <a:rPr lang="es-ES" dirty="0" smtClean="0"/>
              <a:t>Webcam</a:t>
            </a:r>
          </a:p>
          <a:p>
            <a:pPr lvl="1"/>
            <a:r>
              <a:rPr lang="es-ES" dirty="0" err="1" smtClean="0"/>
              <a:t>Microphone</a:t>
            </a:r>
            <a:endParaRPr lang="es-ES" dirty="0" smtClean="0"/>
          </a:p>
          <a:p>
            <a:pPr lvl="1"/>
            <a:r>
              <a:rPr lang="es-ES" dirty="0" err="1" smtClean="0"/>
              <a:t>Loudspeakers</a:t>
            </a:r>
            <a:r>
              <a:rPr lang="es-ES" dirty="0" smtClean="0"/>
              <a:t>, </a:t>
            </a:r>
            <a:r>
              <a:rPr lang="es-ES" dirty="0" err="1" smtClean="0"/>
              <a:t>Headphones</a:t>
            </a:r>
            <a:endParaRPr lang="es-ES" dirty="0" smtClean="0"/>
          </a:p>
          <a:p>
            <a:pPr lvl="1"/>
            <a:endParaRPr lang="es-ES" dirty="0" smtClean="0"/>
          </a:p>
          <a:p>
            <a:r>
              <a:rPr lang="es-ES" dirty="0" err="1" smtClean="0"/>
              <a:t>Computer</a:t>
            </a:r>
            <a:r>
              <a:rPr lang="es-ES" dirty="0" smtClean="0"/>
              <a:t>/Laptop</a:t>
            </a:r>
          </a:p>
          <a:p>
            <a:pPr lvl="1"/>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smtClean="0"/>
              <a:t>Barriers</a:t>
            </a:r>
            <a:r>
              <a:rPr lang="es-ES" dirty="0" smtClean="0"/>
              <a:t> </a:t>
            </a:r>
            <a:r>
              <a:rPr lang="es-ES" dirty="0" err="1" smtClean="0"/>
              <a:t>for</a:t>
            </a:r>
            <a:r>
              <a:rPr lang="es-ES" dirty="0" smtClean="0"/>
              <a:t> virtual </a:t>
            </a:r>
            <a:r>
              <a:rPr lang="es-ES" dirty="0" err="1" smtClean="0"/>
              <a:t>visits</a:t>
            </a:r>
            <a:endParaRPr lang="es-ES" dirty="0"/>
          </a:p>
        </p:txBody>
      </p:sp>
      <p:sp>
        <p:nvSpPr>
          <p:cNvPr id="3" name="2 Marcador de contenido"/>
          <p:cNvSpPr>
            <a:spLocks noGrp="1"/>
          </p:cNvSpPr>
          <p:nvPr>
            <p:ph idx="1"/>
          </p:nvPr>
        </p:nvSpPr>
        <p:spPr/>
        <p:txBody>
          <a:bodyPr>
            <a:normAutofit fontScale="92500" lnSpcReduction="10000"/>
          </a:bodyPr>
          <a:lstStyle/>
          <a:p>
            <a:r>
              <a:rPr lang="es-ES" sz="2800" dirty="0" err="1" smtClean="0"/>
              <a:t>Availability</a:t>
            </a:r>
            <a:r>
              <a:rPr lang="es-ES" sz="2800" dirty="0" smtClean="0"/>
              <a:t> of </a:t>
            </a:r>
            <a:r>
              <a:rPr lang="es-ES" sz="2800" dirty="0" err="1" smtClean="0"/>
              <a:t>experts</a:t>
            </a:r>
            <a:endParaRPr lang="es-ES" sz="2800" dirty="0" smtClean="0"/>
          </a:p>
          <a:p>
            <a:endParaRPr lang="es-ES" sz="2800" dirty="0" smtClean="0"/>
          </a:p>
          <a:p>
            <a:r>
              <a:rPr lang="es-ES" sz="2800" dirty="0" err="1" smtClean="0"/>
              <a:t>Scheduling</a:t>
            </a:r>
            <a:endParaRPr lang="es-ES" sz="2800" dirty="0" smtClean="0"/>
          </a:p>
          <a:p>
            <a:endParaRPr lang="es-ES" sz="2800" dirty="0" smtClean="0"/>
          </a:p>
          <a:p>
            <a:r>
              <a:rPr lang="es-ES" sz="2800" dirty="0" err="1" smtClean="0"/>
              <a:t>Language</a:t>
            </a:r>
            <a:endParaRPr lang="es-ES" sz="2800" dirty="0" smtClean="0"/>
          </a:p>
          <a:p>
            <a:endParaRPr lang="es-ES" sz="2800" dirty="0" smtClean="0"/>
          </a:p>
          <a:p>
            <a:r>
              <a:rPr lang="es-ES" sz="2800" dirty="0" err="1" smtClean="0"/>
              <a:t>Integration</a:t>
            </a:r>
            <a:r>
              <a:rPr lang="es-ES" sz="2800" dirty="0" smtClean="0"/>
              <a:t> </a:t>
            </a:r>
            <a:r>
              <a:rPr lang="es-ES" sz="2800" dirty="0" smtClean="0"/>
              <a:t>in </a:t>
            </a:r>
            <a:r>
              <a:rPr lang="es-ES" sz="2800" dirty="0" err="1" smtClean="0"/>
              <a:t>the</a:t>
            </a:r>
            <a:r>
              <a:rPr lang="es-ES" sz="2800" dirty="0" smtClean="0"/>
              <a:t> </a:t>
            </a:r>
            <a:r>
              <a:rPr lang="es-ES" sz="2800" dirty="0" err="1" smtClean="0"/>
              <a:t>lessons</a:t>
            </a:r>
            <a:r>
              <a:rPr lang="es-ES" sz="2800" dirty="0" smtClean="0"/>
              <a:t> plan</a:t>
            </a:r>
          </a:p>
          <a:p>
            <a:endParaRPr lang="es-ES" sz="2800" dirty="0" smtClean="0"/>
          </a:p>
          <a:p>
            <a:r>
              <a:rPr lang="es-ES" sz="2800" dirty="0" err="1" smtClean="0"/>
              <a:t>Technology</a:t>
            </a:r>
            <a:endParaRPr lang="es-ES" sz="2800" dirty="0" smtClean="0"/>
          </a:p>
          <a:p>
            <a:pPr lvl="1"/>
            <a:r>
              <a:rPr lang="es-ES" sz="2400" dirty="0" err="1" smtClean="0"/>
              <a:t>Videoconferencing</a:t>
            </a:r>
            <a:r>
              <a:rPr lang="es-ES" sz="2400" dirty="0" smtClean="0"/>
              <a:t> </a:t>
            </a:r>
            <a:r>
              <a:rPr lang="es-ES" sz="2400" dirty="0" err="1" smtClean="0"/>
              <a:t>tool</a:t>
            </a:r>
            <a:endParaRPr lang="es-ES" sz="2400" dirty="0" smtClean="0"/>
          </a:p>
          <a:p>
            <a:pPr lvl="1"/>
            <a:r>
              <a:rPr lang="es-ES" sz="2400" dirty="0" smtClean="0"/>
              <a:t>ICT in </a:t>
            </a:r>
            <a:r>
              <a:rPr lang="es-ES" sz="2400" dirty="0" err="1" smtClean="0"/>
              <a:t>the</a:t>
            </a:r>
            <a:r>
              <a:rPr lang="es-ES" sz="2400" dirty="0" smtClean="0"/>
              <a:t> </a:t>
            </a:r>
            <a:r>
              <a:rPr lang="es-ES" sz="2400" dirty="0" err="1" smtClean="0"/>
              <a:t>school</a:t>
            </a:r>
            <a:endParaRPr lang="es-ES" sz="2400" dirty="0" smtClean="0"/>
          </a:p>
          <a:p>
            <a:pPr lvl="1"/>
            <a:endParaRPr lang="es-ES" dirty="0" smtClean="0"/>
          </a:p>
          <a:p>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0"/>
            <a:ext cx="7498080" cy="1143000"/>
          </a:xfrm>
        </p:spPr>
        <p:txBody>
          <a:bodyPr>
            <a:normAutofit/>
          </a:bodyPr>
          <a:lstStyle/>
          <a:p>
            <a:r>
              <a:rPr lang="es-ES" dirty="0" err="1" smtClean="0"/>
              <a:t>Motivating</a:t>
            </a:r>
            <a:r>
              <a:rPr lang="es-ES" dirty="0" smtClean="0"/>
              <a:t> and </a:t>
            </a:r>
            <a:r>
              <a:rPr lang="es-ES" dirty="0" err="1" smtClean="0"/>
              <a:t>engaging</a:t>
            </a:r>
            <a:endParaRPr lang="es-ES" dirty="0"/>
          </a:p>
        </p:txBody>
      </p:sp>
      <p:sp>
        <p:nvSpPr>
          <p:cNvPr id="3" name="2 Marcador de contenido"/>
          <p:cNvSpPr>
            <a:spLocks noGrp="1"/>
          </p:cNvSpPr>
          <p:nvPr>
            <p:ph idx="1"/>
          </p:nvPr>
        </p:nvSpPr>
        <p:spPr>
          <a:xfrm>
            <a:off x="1403648" y="1052736"/>
            <a:ext cx="7498080" cy="5400600"/>
          </a:xfrm>
        </p:spPr>
        <p:txBody>
          <a:bodyPr>
            <a:noAutofit/>
          </a:bodyPr>
          <a:lstStyle/>
          <a:p>
            <a:r>
              <a:rPr lang="en-US" sz="2000" dirty="0" smtClean="0"/>
              <a:t>Set expectations and use them</a:t>
            </a:r>
          </a:p>
          <a:p>
            <a:endParaRPr lang="en-US" sz="2000" dirty="0" smtClean="0"/>
          </a:p>
          <a:p>
            <a:r>
              <a:rPr lang="en-US" sz="2000" dirty="0" smtClean="0"/>
              <a:t>Take </a:t>
            </a:r>
            <a:r>
              <a:rPr lang="en-US" sz="2000" dirty="0" smtClean="0"/>
              <a:t>the needed time </a:t>
            </a:r>
            <a:r>
              <a:rPr lang="en-US" sz="2000" dirty="0" smtClean="0"/>
              <a:t>to fully </a:t>
            </a:r>
            <a:r>
              <a:rPr lang="en-US" sz="2000" dirty="0" smtClean="0"/>
              <a:t>prepare </a:t>
            </a:r>
            <a:r>
              <a:rPr lang="en-US" sz="2000" dirty="0" smtClean="0"/>
              <a:t>the visit with your students </a:t>
            </a:r>
          </a:p>
          <a:p>
            <a:pPr lvl="1"/>
            <a:r>
              <a:rPr lang="en-US" sz="1600" dirty="0" smtClean="0"/>
              <a:t>study background concepts in advance</a:t>
            </a:r>
          </a:p>
          <a:p>
            <a:pPr lvl="1"/>
            <a:r>
              <a:rPr lang="en-US" sz="1600" dirty="0" smtClean="0"/>
              <a:t>explain real applications of these concepts</a:t>
            </a:r>
          </a:p>
          <a:p>
            <a:pPr lvl="1"/>
            <a:r>
              <a:rPr lang="en-US" sz="1600" dirty="0" smtClean="0"/>
              <a:t>Students should have questions ready</a:t>
            </a:r>
          </a:p>
          <a:p>
            <a:pPr lvl="1"/>
            <a:endParaRPr lang="en-US" sz="2000" dirty="0" smtClean="0"/>
          </a:p>
          <a:p>
            <a:r>
              <a:rPr lang="en-US" sz="2000" dirty="0" smtClean="0"/>
              <a:t>Visit facilitator</a:t>
            </a:r>
          </a:p>
          <a:p>
            <a:endParaRPr lang="en-US" sz="2000" dirty="0" smtClean="0"/>
          </a:p>
          <a:p>
            <a:r>
              <a:rPr lang="en-US" sz="2000" dirty="0" smtClean="0"/>
              <a:t>Make them participant/active</a:t>
            </a:r>
          </a:p>
          <a:p>
            <a:pPr lvl="1"/>
            <a:r>
              <a:rPr lang="en-US" sz="1600" dirty="0" smtClean="0"/>
              <a:t>Good </a:t>
            </a:r>
            <a:r>
              <a:rPr lang="en-US" sz="1600" dirty="0" err="1" smtClean="0"/>
              <a:t>proyection</a:t>
            </a:r>
            <a:r>
              <a:rPr lang="en-US" sz="1600" dirty="0" smtClean="0"/>
              <a:t> and audio</a:t>
            </a:r>
          </a:p>
          <a:p>
            <a:pPr lvl="1"/>
            <a:r>
              <a:rPr lang="en-US" sz="1600" dirty="0" smtClean="0"/>
              <a:t>Compulsory questions</a:t>
            </a:r>
          </a:p>
          <a:p>
            <a:pPr lvl="1"/>
            <a:endParaRPr lang="en-US" sz="1600" dirty="0" smtClean="0"/>
          </a:p>
          <a:p>
            <a:r>
              <a:rPr lang="en-US" sz="2000" dirty="0" smtClean="0"/>
              <a:t> Visit summary and evaluation </a:t>
            </a:r>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Doñana </a:t>
            </a:r>
            <a:r>
              <a:rPr lang="es-ES" dirty="0" err="1" smtClean="0"/>
              <a:t>National</a:t>
            </a:r>
            <a:r>
              <a:rPr lang="es-ES" dirty="0" smtClean="0"/>
              <a:t> Park</a:t>
            </a:r>
            <a:endParaRPr lang="es-ES" dirty="0"/>
          </a:p>
        </p:txBody>
      </p:sp>
      <p:sp>
        <p:nvSpPr>
          <p:cNvPr id="3" name="2 Marcador de contenido"/>
          <p:cNvSpPr>
            <a:spLocks noGrp="1"/>
          </p:cNvSpPr>
          <p:nvPr>
            <p:ph idx="1"/>
          </p:nvPr>
        </p:nvSpPr>
        <p:spPr/>
        <p:txBody>
          <a:bodyPr>
            <a:normAutofit fontScale="85000" lnSpcReduction="20000"/>
          </a:bodyPr>
          <a:lstStyle/>
          <a:p>
            <a:r>
              <a:rPr lang="en-US" dirty="0" smtClean="0"/>
              <a:t>Doñana in a minute</a:t>
            </a:r>
          </a:p>
          <a:p>
            <a:endParaRPr lang="en-US" dirty="0" smtClean="0"/>
          </a:p>
          <a:p>
            <a:r>
              <a:rPr lang="en-US" dirty="0" smtClean="0"/>
              <a:t>STEM area: Science</a:t>
            </a:r>
          </a:p>
          <a:p>
            <a:endParaRPr lang="en-US" dirty="0" smtClean="0"/>
          </a:p>
          <a:p>
            <a:r>
              <a:rPr lang="en-US" dirty="0" smtClean="0"/>
              <a:t>Researchers: </a:t>
            </a:r>
            <a:r>
              <a:rPr lang="en-US" dirty="0" smtClean="0"/>
              <a:t>Ramon </a:t>
            </a:r>
            <a:r>
              <a:rPr lang="en-US" dirty="0" err="1" smtClean="0"/>
              <a:t>Soriguer</a:t>
            </a:r>
            <a:r>
              <a:rPr lang="en-US" dirty="0" smtClean="0"/>
              <a:t>, </a:t>
            </a:r>
            <a:r>
              <a:rPr lang="en-US" dirty="0" err="1" smtClean="0"/>
              <a:t>Rafa</a:t>
            </a:r>
            <a:r>
              <a:rPr lang="en-US" dirty="0" smtClean="0"/>
              <a:t> </a:t>
            </a:r>
            <a:r>
              <a:rPr lang="en-US" dirty="0" err="1" smtClean="0"/>
              <a:t>Guitart</a:t>
            </a:r>
            <a:endParaRPr lang="en-US" dirty="0" smtClean="0"/>
          </a:p>
          <a:p>
            <a:endParaRPr lang="en-US" dirty="0" smtClean="0"/>
          </a:p>
          <a:p>
            <a:r>
              <a:rPr lang="en-US" dirty="0" smtClean="0"/>
              <a:t>What we will see: </a:t>
            </a:r>
          </a:p>
          <a:p>
            <a:pPr lvl="1"/>
            <a:r>
              <a:rPr lang="en-US" dirty="0" smtClean="0"/>
              <a:t>Live webcams of the park (Iberian lynxes, marshlands, …)</a:t>
            </a:r>
          </a:p>
          <a:p>
            <a:pPr lvl="1"/>
            <a:r>
              <a:rPr lang="en-US" dirty="0" smtClean="0"/>
              <a:t>360º photographs of the ecosystems in the park</a:t>
            </a:r>
          </a:p>
          <a:p>
            <a:pPr lvl="1"/>
            <a:r>
              <a:rPr lang="en-US" dirty="0" smtClean="0"/>
              <a:t>HORUS project – monitoring a colony of </a:t>
            </a:r>
            <a:r>
              <a:rPr lang="es-ES" dirty="0" err="1" smtClean="0"/>
              <a:t>Lesser</a:t>
            </a:r>
            <a:r>
              <a:rPr lang="es-ES" dirty="0" smtClean="0"/>
              <a:t> </a:t>
            </a:r>
            <a:r>
              <a:rPr lang="es-ES" dirty="0" err="1" smtClean="0"/>
              <a:t>Kestrel</a:t>
            </a:r>
            <a:r>
              <a:rPr lang="es-ES" dirty="0" smtClean="0"/>
              <a:t> </a:t>
            </a:r>
            <a:r>
              <a:rPr lang="es-ES" dirty="0" err="1" smtClean="0"/>
              <a:t>birds</a:t>
            </a:r>
            <a:r>
              <a:rPr lang="es-ES" dirty="0" smtClean="0"/>
              <a:t> </a:t>
            </a:r>
            <a:endParaRPr lang="es-ES" dirty="0" smtClean="0"/>
          </a:p>
          <a:p>
            <a:pPr lvl="1"/>
            <a:endParaRPr lang="en-US" dirty="0" smtClean="0"/>
          </a:p>
          <a:p>
            <a:pPr lvl="1"/>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BIFI</a:t>
            </a:r>
            <a:endParaRPr lang="es-ES" dirty="0"/>
          </a:p>
        </p:txBody>
      </p:sp>
      <p:sp>
        <p:nvSpPr>
          <p:cNvPr id="3" name="2 Marcador de contenido"/>
          <p:cNvSpPr>
            <a:spLocks noGrp="1"/>
          </p:cNvSpPr>
          <p:nvPr>
            <p:ph idx="1"/>
          </p:nvPr>
        </p:nvSpPr>
        <p:spPr/>
        <p:txBody>
          <a:bodyPr>
            <a:normAutofit fontScale="85000" lnSpcReduction="20000"/>
          </a:bodyPr>
          <a:lstStyle/>
          <a:p>
            <a:r>
              <a:rPr lang="en-US" dirty="0" smtClean="0"/>
              <a:t>BIFI: Institute for </a:t>
            </a:r>
            <a:r>
              <a:rPr lang="en-US" dirty="0" err="1" smtClean="0"/>
              <a:t>Biocomputation</a:t>
            </a:r>
            <a:r>
              <a:rPr lang="en-US" dirty="0" smtClean="0"/>
              <a:t> and Physics of Complex Systems</a:t>
            </a:r>
          </a:p>
          <a:p>
            <a:endParaRPr lang="en-US" dirty="0" smtClean="0"/>
          </a:p>
          <a:p>
            <a:r>
              <a:rPr lang="en-US" dirty="0" smtClean="0"/>
              <a:t>STEM Area: Science and Technology</a:t>
            </a:r>
          </a:p>
          <a:p>
            <a:endParaRPr lang="en-US" dirty="0" smtClean="0"/>
          </a:p>
          <a:p>
            <a:r>
              <a:rPr lang="en-US" dirty="0" smtClean="0"/>
              <a:t>Researcher: </a:t>
            </a:r>
            <a:r>
              <a:rPr lang="en-US" dirty="0" err="1" smtClean="0"/>
              <a:t>Fermín</a:t>
            </a:r>
            <a:r>
              <a:rPr lang="en-US" dirty="0" smtClean="0"/>
              <a:t> </a:t>
            </a:r>
            <a:r>
              <a:rPr lang="en-US" dirty="0" err="1" smtClean="0"/>
              <a:t>Galán</a:t>
            </a:r>
            <a:endParaRPr lang="en-US" dirty="0" smtClean="0"/>
          </a:p>
          <a:p>
            <a:endParaRPr lang="en-US" dirty="0" smtClean="0"/>
          </a:p>
          <a:p>
            <a:r>
              <a:rPr lang="en-US" dirty="0" smtClean="0"/>
              <a:t>What we will see:</a:t>
            </a:r>
          </a:p>
          <a:p>
            <a:pPr lvl="1"/>
            <a:r>
              <a:rPr lang="en-US" dirty="0" smtClean="0"/>
              <a:t>E</a:t>
            </a:r>
            <a:r>
              <a:rPr lang="en-US" dirty="0" smtClean="0"/>
              <a:t>xperiments and applications of citizen science</a:t>
            </a:r>
          </a:p>
          <a:p>
            <a:pPr lvl="1"/>
            <a:r>
              <a:rPr lang="en-US" dirty="0" smtClean="0"/>
              <a:t>D</a:t>
            </a:r>
            <a:r>
              <a:rPr lang="en-US" dirty="0" smtClean="0"/>
              <a:t>atacenters and how they monitor them live</a:t>
            </a:r>
          </a:p>
          <a:p>
            <a:pPr lvl="1"/>
            <a:r>
              <a:rPr lang="en-US" dirty="0" smtClean="0"/>
              <a:t>The </a:t>
            </a:r>
            <a:r>
              <a:rPr lang="en-US" dirty="0" smtClean="0"/>
              <a:t>biotechnology laboratory working with human stem cells </a:t>
            </a:r>
          </a:p>
          <a:p>
            <a:pPr lvl="1"/>
            <a:endParaRPr lang="es-ES" dirty="0" smtClean="0"/>
          </a:p>
          <a:p>
            <a:pPr lvl="1"/>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err="1" smtClean="0"/>
              <a:t>Nanotechnology</a:t>
            </a:r>
            <a:r>
              <a:rPr lang="es-ES" b="1" dirty="0" smtClean="0"/>
              <a:t> </a:t>
            </a:r>
            <a:r>
              <a:rPr lang="es-ES" dirty="0" smtClean="0"/>
              <a:t>centre</a:t>
            </a:r>
          </a:p>
        </p:txBody>
      </p:sp>
      <p:sp>
        <p:nvSpPr>
          <p:cNvPr id="3" name="2 Marcador de contenido"/>
          <p:cNvSpPr>
            <a:spLocks noGrp="1"/>
          </p:cNvSpPr>
          <p:nvPr>
            <p:ph idx="1"/>
          </p:nvPr>
        </p:nvSpPr>
        <p:spPr/>
        <p:txBody>
          <a:bodyPr>
            <a:normAutofit fontScale="85000" lnSpcReduction="20000"/>
          </a:bodyPr>
          <a:lstStyle/>
          <a:p>
            <a:r>
              <a:rPr lang="en-US" dirty="0" smtClean="0"/>
              <a:t>Located at UCAM</a:t>
            </a:r>
          </a:p>
          <a:p>
            <a:endParaRPr lang="en-US" dirty="0" smtClean="0"/>
          </a:p>
          <a:p>
            <a:r>
              <a:rPr lang="en-US" dirty="0" smtClean="0"/>
              <a:t>STEM area: Science, Technology and Engineering</a:t>
            </a:r>
          </a:p>
          <a:p>
            <a:endParaRPr lang="en-US" dirty="0" smtClean="0"/>
          </a:p>
          <a:p>
            <a:r>
              <a:rPr lang="en-US" dirty="0" smtClean="0"/>
              <a:t>Researcher: Harry Beeson</a:t>
            </a:r>
          </a:p>
          <a:p>
            <a:endParaRPr lang="en-US" dirty="0" smtClean="0"/>
          </a:p>
          <a:p>
            <a:r>
              <a:rPr lang="en-US" dirty="0" smtClean="0"/>
              <a:t>What we will see:</a:t>
            </a:r>
          </a:p>
          <a:p>
            <a:pPr lvl="1"/>
            <a:r>
              <a:rPr lang="en-US" dirty="0" smtClean="0"/>
              <a:t>A virtual visit to the research facilities</a:t>
            </a:r>
          </a:p>
          <a:p>
            <a:pPr lvl="1"/>
            <a:r>
              <a:rPr lang="en-US" dirty="0" smtClean="0"/>
              <a:t>The scientists daily life</a:t>
            </a:r>
          </a:p>
          <a:p>
            <a:pPr lvl="1"/>
            <a:r>
              <a:rPr lang="en-US" dirty="0" smtClean="0"/>
              <a:t>Some experiments taking place at the centre</a:t>
            </a:r>
          </a:p>
          <a:p>
            <a:pPr lvl="1"/>
            <a:r>
              <a:rPr lang="en-US" dirty="0" smtClean="0"/>
              <a:t>How they use the Scanning Electron Microscope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051720" y="2204864"/>
            <a:ext cx="5544616" cy="2232248"/>
          </a:xfrm>
        </p:spPr>
        <p:txBody>
          <a:bodyPr>
            <a:normAutofit/>
          </a:bodyPr>
          <a:lstStyle/>
          <a:p>
            <a:pPr>
              <a:buNone/>
            </a:pPr>
            <a:r>
              <a:rPr lang="es-ES" sz="6600" dirty="0" err="1" smtClean="0"/>
              <a:t>Enjoy</a:t>
            </a:r>
            <a:r>
              <a:rPr lang="es-ES" sz="6600" dirty="0" smtClean="0"/>
              <a:t> </a:t>
            </a:r>
            <a:r>
              <a:rPr lang="es-ES" sz="6600" dirty="0" err="1" smtClean="0"/>
              <a:t>your</a:t>
            </a:r>
            <a:endParaRPr lang="es-ES" sz="6600" dirty="0" smtClean="0"/>
          </a:p>
          <a:p>
            <a:pPr>
              <a:buNone/>
            </a:pPr>
            <a:r>
              <a:rPr lang="es-ES" sz="6600" dirty="0" smtClean="0"/>
              <a:t>virtual </a:t>
            </a:r>
            <a:r>
              <a:rPr lang="es-ES" sz="6600" dirty="0" err="1" smtClean="0"/>
              <a:t>visits</a:t>
            </a:r>
            <a:r>
              <a:rPr lang="es-ES" sz="6600" dirty="0" smtClean="0"/>
              <a:t>!</a:t>
            </a:r>
            <a:endParaRPr lang="es-ES" sz="6600" dirty="0"/>
          </a:p>
        </p:txBody>
      </p:sp>
      <p:sp>
        <p:nvSpPr>
          <p:cNvPr id="4" name="1 Título"/>
          <p:cNvSpPr>
            <a:spLocks noGrp="1"/>
          </p:cNvSpPr>
          <p:nvPr>
            <p:ph type="title"/>
          </p:nvPr>
        </p:nvSpPr>
        <p:spPr>
          <a:xfrm>
            <a:off x="1435608" y="274638"/>
            <a:ext cx="7498080" cy="1143000"/>
          </a:xfrm>
        </p:spPr>
        <p:txBody>
          <a:bodyPr/>
          <a:lstStyle/>
          <a:p>
            <a:r>
              <a:rPr lang="es-ES" dirty="0" err="1" smtClean="0"/>
              <a:t>One</a:t>
            </a:r>
            <a:r>
              <a:rPr lang="es-ES" dirty="0" smtClean="0"/>
              <a:t> </a:t>
            </a:r>
            <a:r>
              <a:rPr lang="es-ES" dirty="0" err="1" smtClean="0"/>
              <a:t>last</a:t>
            </a:r>
            <a:r>
              <a:rPr lang="es-ES" dirty="0" smtClean="0"/>
              <a:t> </a:t>
            </a:r>
            <a:r>
              <a:rPr lang="es-ES" dirty="0" err="1" smtClean="0"/>
              <a:t>recommendation</a:t>
            </a:r>
            <a:endParaRPr lang="es-E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Solsti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452</TotalTime>
  <Words>1146</Words>
  <Application>Microsoft Office PowerPoint</Application>
  <PresentationFormat>Presentación en pantalla (4:3)</PresentationFormat>
  <Paragraphs>228</Paragraphs>
  <Slides>11</Slides>
  <Notes>8</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Solsticio</vt:lpstr>
      <vt:lpstr>Module 5 Exploring STEM in the real world:  Virtual visits to research centres</vt:lpstr>
      <vt:lpstr>Index</vt:lpstr>
      <vt:lpstr>How to introduce virtual visits in the classroom</vt:lpstr>
      <vt:lpstr>Steps to introduce virtual visits in the classroom</vt:lpstr>
      <vt:lpstr>Technology issues</vt:lpstr>
      <vt:lpstr>Barriers for virtual visits</vt:lpstr>
      <vt:lpstr>Motivating and engaging</vt:lpstr>
      <vt:lpstr>Doñana National Park</vt:lpstr>
      <vt:lpstr>BIFI</vt:lpstr>
      <vt:lpstr>Nanotechnology centre</vt:lpstr>
      <vt:lpstr>One last recommendation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5 Exploring STEM in the real world  Virtual visits to research centres</dc:title>
  <dc:creator>ebarra</dc:creator>
  <cp:lastModifiedBy>ebarra</cp:lastModifiedBy>
  <cp:revision>59</cp:revision>
  <dcterms:created xsi:type="dcterms:W3CDTF">2014-01-20T11:10:55Z</dcterms:created>
  <dcterms:modified xsi:type="dcterms:W3CDTF">2014-01-30T11:44:17Z</dcterms:modified>
</cp:coreProperties>
</file>