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34"/>
  </p:notesMasterIdLst>
  <p:handoutMasterIdLst>
    <p:handoutMasterId r:id="rId135"/>
  </p:handoutMasterIdLst>
  <p:sldIdLst>
    <p:sldId id="257" r:id="rId2"/>
    <p:sldId id="259" r:id="rId3"/>
    <p:sldId id="260" r:id="rId4"/>
    <p:sldId id="261" r:id="rId5"/>
    <p:sldId id="262" r:id="rId6"/>
    <p:sldId id="263" r:id="rId7"/>
    <p:sldId id="264" r:id="rId8"/>
    <p:sldId id="265" r:id="rId9"/>
    <p:sldId id="277" r:id="rId10"/>
    <p:sldId id="266" r:id="rId11"/>
    <p:sldId id="276" r:id="rId12"/>
    <p:sldId id="417" r:id="rId13"/>
    <p:sldId id="267" r:id="rId14"/>
    <p:sldId id="416" r:id="rId15"/>
    <p:sldId id="269" r:id="rId16"/>
    <p:sldId id="275" r:id="rId17"/>
    <p:sldId id="273" r:id="rId18"/>
    <p:sldId id="415" r:id="rId19"/>
    <p:sldId id="272" r:id="rId20"/>
    <p:sldId id="278" r:id="rId21"/>
    <p:sldId id="279" r:id="rId22"/>
    <p:sldId id="280" r:id="rId23"/>
    <p:sldId id="282" r:id="rId24"/>
    <p:sldId id="293" r:id="rId25"/>
    <p:sldId id="294" r:id="rId26"/>
    <p:sldId id="284" r:id="rId27"/>
    <p:sldId id="285" r:id="rId28"/>
    <p:sldId id="289" r:id="rId29"/>
    <p:sldId id="296" r:id="rId30"/>
    <p:sldId id="290" r:id="rId31"/>
    <p:sldId id="301" r:id="rId32"/>
    <p:sldId id="297" r:id="rId33"/>
    <p:sldId id="291" r:id="rId34"/>
    <p:sldId id="298" r:id="rId35"/>
    <p:sldId id="299" r:id="rId36"/>
    <p:sldId id="292" r:id="rId37"/>
    <p:sldId id="307" r:id="rId38"/>
    <p:sldId id="308" r:id="rId39"/>
    <p:sldId id="309" r:id="rId40"/>
    <p:sldId id="314" r:id="rId41"/>
    <p:sldId id="333" r:id="rId42"/>
    <p:sldId id="302" r:id="rId43"/>
    <p:sldId id="312" r:id="rId44"/>
    <p:sldId id="310" r:id="rId45"/>
    <p:sldId id="311" r:id="rId46"/>
    <p:sldId id="313" r:id="rId47"/>
    <p:sldId id="339" r:id="rId48"/>
    <p:sldId id="303" r:id="rId49"/>
    <p:sldId id="304" r:id="rId50"/>
    <p:sldId id="315" r:id="rId51"/>
    <p:sldId id="305" r:id="rId52"/>
    <p:sldId id="316" r:id="rId53"/>
    <p:sldId id="306" r:id="rId54"/>
    <p:sldId id="324" r:id="rId55"/>
    <p:sldId id="317" r:id="rId56"/>
    <p:sldId id="325" r:id="rId57"/>
    <p:sldId id="326" r:id="rId58"/>
    <p:sldId id="327" r:id="rId59"/>
    <p:sldId id="328" r:id="rId60"/>
    <p:sldId id="329" r:id="rId61"/>
    <p:sldId id="318" r:id="rId62"/>
    <p:sldId id="319" r:id="rId63"/>
    <p:sldId id="320" r:id="rId64"/>
    <p:sldId id="334" r:id="rId65"/>
    <p:sldId id="321" r:id="rId66"/>
    <p:sldId id="322" r:id="rId67"/>
    <p:sldId id="323" r:id="rId68"/>
    <p:sldId id="336" r:id="rId69"/>
    <p:sldId id="335" r:id="rId70"/>
    <p:sldId id="337" r:id="rId71"/>
    <p:sldId id="340" r:id="rId72"/>
    <p:sldId id="348" r:id="rId73"/>
    <p:sldId id="341" r:id="rId74"/>
    <p:sldId id="349" r:id="rId75"/>
    <p:sldId id="350" r:id="rId76"/>
    <p:sldId id="342" r:id="rId77"/>
    <p:sldId id="351" r:id="rId78"/>
    <p:sldId id="343" r:id="rId79"/>
    <p:sldId id="344" r:id="rId80"/>
    <p:sldId id="352" r:id="rId81"/>
    <p:sldId id="346" r:id="rId82"/>
    <p:sldId id="353" r:id="rId83"/>
    <p:sldId id="354" r:id="rId84"/>
    <p:sldId id="355" r:id="rId85"/>
    <p:sldId id="359" r:id="rId86"/>
    <p:sldId id="356" r:id="rId87"/>
    <p:sldId id="362" r:id="rId88"/>
    <p:sldId id="377" r:id="rId89"/>
    <p:sldId id="374" r:id="rId90"/>
    <p:sldId id="375" r:id="rId91"/>
    <p:sldId id="376" r:id="rId92"/>
    <p:sldId id="365" r:id="rId93"/>
    <p:sldId id="366" r:id="rId94"/>
    <p:sldId id="378" r:id="rId95"/>
    <p:sldId id="367" r:id="rId96"/>
    <p:sldId id="379" r:id="rId97"/>
    <p:sldId id="380" r:id="rId98"/>
    <p:sldId id="381" r:id="rId99"/>
    <p:sldId id="368" r:id="rId100"/>
    <p:sldId id="382" r:id="rId101"/>
    <p:sldId id="383" r:id="rId102"/>
    <p:sldId id="384" r:id="rId103"/>
    <p:sldId id="369" r:id="rId104"/>
    <p:sldId id="385" r:id="rId105"/>
    <p:sldId id="386" r:id="rId106"/>
    <p:sldId id="370" r:id="rId107"/>
    <p:sldId id="388" r:id="rId108"/>
    <p:sldId id="395" r:id="rId109"/>
    <p:sldId id="387" r:id="rId110"/>
    <p:sldId id="389" r:id="rId111"/>
    <p:sldId id="391" r:id="rId112"/>
    <p:sldId id="392" r:id="rId113"/>
    <p:sldId id="393" r:id="rId114"/>
    <p:sldId id="394" r:id="rId115"/>
    <p:sldId id="371" r:id="rId116"/>
    <p:sldId id="372" r:id="rId117"/>
    <p:sldId id="373" r:id="rId118"/>
    <p:sldId id="402" r:id="rId119"/>
    <p:sldId id="405" r:id="rId120"/>
    <p:sldId id="404" r:id="rId121"/>
    <p:sldId id="403" r:id="rId122"/>
    <p:sldId id="406" r:id="rId123"/>
    <p:sldId id="396" r:id="rId124"/>
    <p:sldId id="407" r:id="rId125"/>
    <p:sldId id="397" r:id="rId126"/>
    <p:sldId id="398" r:id="rId127"/>
    <p:sldId id="399" r:id="rId128"/>
    <p:sldId id="400" r:id="rId129"/>
    <p:sldId id="412" r:id="rId130"/>
    <p:sldId id="411" r:id="rId131"/>
    <p:sldId id="401" r:id="rId132"/>
    <p:sldId id="413" r:id="rId1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88" autoAdjust="0"/>
    <p:restoredTop sz="94591" autoAdjust="0"/>
  </p:normalViewPr>
  <p:slideViewPr>
    <p:cSldViewPr>
      <p:cViewPr varScale="1">
        <p:scale>
          <a:sx n="64" d="100"/>
          <a:sy n="64" d="100"/>
        </p:scale>
        <p:origin x="1236" y="78"/>
      </p:cViewPr>
      <p:guideLst>
        <p:guide orient="horz" pos="2160"/>
        <p:guide pos="2880"/>
      </p:guideLst>
    </p:cSldViewPr>
  </p:slideViewPr>
  <p:outlineViewPr>
    <p:cViewPr>
      <p:scale>
        <a:sx n="33" d="100"/>
        <a:sy n="33" d="100"/>
      </p:scale>
      <p:origin x="0" y="1733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notesMaster" Target="notesMasters/notesMaster1.xml"/><Relationship Id="rId13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slide" Target="slides/slide128.xml"/><Relationship Id="rId13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slide" Target="slides/slide13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slide" Target="slides/slide129.xml"/><Relationship Id="rId135"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29EA12-C10B-43B3-AD00-6D5EA8205962}" type="datetime1">
              <a:rPr lang="pt-PT" smtClean="0"/>
              <a:t>29/02/2016</a:t>
            </a:fld>
            <a:endParaRPr lang="pt-PT"/>
          </a:p>
        </p:txBody>
      </p:sp>
      <p:sp>
        <p:nvSpPr>
          <p:cNvPr id="4" name="Marcador de Posição do Rodapé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pt-PT"/>
              <a:t>Apoio Voluntario Partilhado</a:t>
            </a:r>
            <a:endParaRPr lang="pt-PT"/>
          </a:p>
        </p:txBody>
      </p:sp>
      <p:sp>
        <p:nvSpPr>
          <p:cNvPr id="5" name="Marcador de Posição do Número do Diapositivo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15A035C-3858-4FA2-90E1-3BB0C871B6CB}" type="slidenum">
              <a:rPr lang="pt-PT" smtClean="0"/>
              <a:t>‹nº›</a:t>
            </a:fld>
            <a:endParaRPr lang="pt-PT"/>
          </a:p>
        </p:txBody>
      </p:sp>
    </p:spTree>
    <p:extLst>
      <p:ext uri="{BB962C8B-B14F-4D97-AF65-F5344CB8AC3E}">
        <p14:creationId xmlns:p14="http://schemas.microsoft.com/office/powerpoint/2010/main" val="417531179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8CE6EB-75E2-45AD-9466-306B5D21DA2D}" type="datetime1">
              <a:rPr lang="pt-PT" smtClean="0"/>
              <a:t>29/02/2016</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pt-BR"/>
              <a:t>Apoio Voluntario Partilhado</a:t>
            </a: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FE14081-6308-4FDF-94CC-9873F4A2E0DF}" type="slidenum">
              <a:rPr lang="pt-BR" smtClean="0"/>
              <a:pPr/>
              <a:t>‹nº›</a:t>
            </a:fld>
            <a:endParaRPr lang="pt-BR"/>
          </a:p>
        </p:txBody>
      </p:sp>
    </p:spTree>
    <p:extLst>
      <p:ext uri="{BB962C8B-B14F-4D97-AF65-F5344CB8AC3E}">
        <p14:creationId xmlns:p14="http://schemas.microsoft.com/office/powerpoint/2010/main" val="488528216"/>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1FE14081-6308-4FDF-94CC-9873F4A2E0DF}" type="slidenum">
              <a:rPr lang="pt-BR" smtClean="0"/>
              <a:pPr/>
              <a:t>32</a:t>
            </a:fld>
            <a:endParaRPr lang="pt-BR"/>
          </a:p>
        </p:txBody>
      </p:sp>
      <p:sp>
        <p:nvSpPr>
          <p:cNvPr id="5" name="Marcador de Posição do Rodapé 4"/>
          <p:cNvSpPr>
            <a:spLocks noGrp="1"/>
          </p:cNvSpPr>
          <p:nvPr>
            <p:ph type="ftr" sz="quarter" idx="11"/>
          </p:nvPr>
        </p:nvSpPr>
        <p:spPr/>
        <p:txBody>
          <a:bodyPr/>
          <a:lstStyle/>
          <a:p>
            <a:r>
              <a:rPr lang="pt-BR"/>
              <a:t>Apoio Voluntario Partilhado</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normAutofit/>
          </a:bodyPr>
          <a:lstStyle/>
          <a:p>
            <a:endParaRPr lang="pt-BR" dirty="0"/>
          </a:p>
        </p:txBody>
      </p:sp>
      <p:sp>
        <p:nvSpPr>
          <p:cNvPr id="4" name="Espaço Reservado para Número de Slide 3"/>
          <p:cNvSpPr>
            <a:spLocks noGrp="1"/>
          </p:cNvSpPr>
          <p:nvPr>
            <p:ph type="sldNum" sz="quarter" idx="10"/>
          </p:nvPr>
        </p:nvSpPr>
        <p:spPr/>
        <p:txBody>
          <a:bodyPr/>
          <a:lstStyle/>
          <a:p>
            <a:fld id="{1FE14081-6308-4FDF-94CC-9873F4A2E0DF}" type="slidenum">
              <a:rPr lang="pt-BR" smtClean="0"/>
              <a:pPr/>
              <a:t>33</a:t>
            </a:fld>
            <a:endParaRPr lang="pt-BR"/>
          </a:p>
        </p:txBody>
      </p:sp>
      <p:sp>
        <p:nvSpPr>
          <p:cNvPr id="5" name="Marcador de Posição do Rodapé 4"/>
          <p:cNvSpPr>
            <a:spLocks noGrp="1"/>
          </p:cNvSpPr>
          <p:nvPr>
            <p:ph type="ftr" sz="quarter" idx="11"/>
          </p:nvPr>
        </p:nvSpPr>
        <p:spPr/>
        <p:txBody>
          <a:bodyPr/>
          <a:lstStyle/>
          <a:p>
            <a:r>
              <a:rPr lang="pt-BR"/>
              <a:t>Apoio Voluntario Partilhado</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4530"/>
            <a:ext cx="6858000" cy="2387600"/>
          </a:xfrm>
        </p:spPr>
        <p:txBody>
          <a:bodyPr anchor="b">
            <a:normAutofit/>
          </a:bodyPr>
          <a:lstStyle>
            <a:lvl1pPr algn="ctr">
              <a:defRPr sz="4500"/>
            </a:lvl1pPr>
          </a:lstStyle>
          <a:p>
            <a:r>
              <a:rPr lang="pt-PT"/>
              <a:t>Clique para editar o estilo</a:t>
            </a:r>
            <a:endParaRPr lang="en-US" dirty="0"/>
          </a:p>
        </p:txBody>
      </p:sp>
      <p:sp>
        <p:nvSpPr>
          <p:cNvPr id="3" name="Subtitle 2"/>
          <p:cNvSpPr>
            <a:spLocks noGrp="1"/>
          </p:cNvSpPr>
          <p:nvPr>
            <p:ph type="subTitle" idx="1"/>
          </p:nvPr>
        </p:nvSpPr>
        <p:spPr>
          <a:xfrm>
            <a:off x="1143000" y="3602038"/>
            <a:ext cx="6858000" cy="1655762"/>
          </a:xfrm>
        </p:spPr>
        <p:txBody>
          <a:bodyPr>
            <a:normAutofit/>
          </a:bodyPr>
          <a:lstStyle>
            <a:lvl1pPr marL="0" indent="0" algn="ctr">
              <a:buNone/>
              <a:defRPr sz="1800">
                <a:solidFill>
                  <a:schemeClr val="tx1">
                    <a:lumMod val="75000"/>
                    <a:lumOff val="25000"/>
                  </a:schemeClr>
                </a:solidFill>
              </a:defRPr>
            </a:lvl1pPr>
            <a:lvl2pPr marL="342900" indent="0" algn="ctr">
              <a:buNone/>
              <a:defRPr sz="21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pt-PT"/>
              <a:t>Clique para editar o estilo do subtítulo do Modelo Global</a:t>
            </a:r>
            <a:endParaRPr lang="en-US" dirty="0"/>
          </a:p>
        </p:txBody>
      </p:sp>
      <p:sp>
        <p:nvSpPr>
          <p:cNvPr id="4" name="Date Placeholder 3"/>
          <p:cNvSpPr>
            <a:spLocks noGrp="1"/>
          </p:cNvSpPr>
          <p:nvPr>
            <p:ph type="dt" sz="half" idx="10"/>
          </p:nvPr>
        </p:nvSpPr>
        <p:spPr/>
        <p:txBody>
          <a:bodyPr/>
          <a:lstStyle/>
          <a:p>
            <a:fld id="{F33B293C-ED2B-4CDB-B0E0-F3DA94F95D68}" type="datetime1">
              <a:rPr lang="pt-PT" smtClean="0"/>
              <a:t>29/02/2016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22546346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a:t>
            </a:r>
            <a:endParaRPr lang="en-US" dirty="0"/>
          </a:p>
        </p:txBody>
      </p:sp>
      <p:sp>
        <p:nvSpPr>
          <p:cNvPr id="3" name="Content Placeholder 2"/>
          <p:cNvSpPr>
            <a:spLocks noGrp="1"/>
          </p:cNvSpPr>
          <p:nvPr>
            <p:ph idx="1"/>
          </p:nvPr>
        </p:nvSpPr>
        <p:spPr/>
        <p:txBody>
          <a:body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C15B478C-0E6F-4260-BB01-46777987CAB7}" type="datetime1">
              <a:rPr lang="pt-PT" smtClean="0"/>
              <a:t>29/02/2016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18362261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itle 1"/>
          <p:cNvSpPr>
            <a:spLocks noGrp="1"/>
          </p:cNvSpPr>
          <p:nvPr>
            <p:ph type="title"/>
          </p:nvPr>
        </p:nvSpPr>
        <p:spPr>
          <a:xfrm>
            <a:off x="623888" y="1712423"/>
            <a:ext cx="7886700" cy="2851208"/>
          </a:xfrm>
        </p:spPr>
        <p:txBody>
          <a:bodyPr anchor="b">
            <a:normAutofit/>
          </a:bodyPr>
          <a:lstStyle>
            <a:lvl1pPr>
              <a:defRPr sz="4500" b="0"/>
            </a:lvl1pPr>
          </a:lstStyle>
          <a:p>
            <a:r>
              <a:rPr lang="pt-PT"/>
              <a:t>Clique para editar o estilo</a:t>
            </a:r>
            <a:endParaRPr lang="en-US" dirty="0"/>
          </a:p>
        </p:txBody>
      </p:sp>
      <p:sp>
        <p:nvSpPr>
          <p:cNvPr id="3" name="Text Placeholder 2"/>
          <p:cNvSpPr>
            <a:spLocks noGrp="1"/>
          </p:cNvSpPr>
          <p:nvPr>
            <p:ph type="body" idx="1"/>
          </p:nvPr>
        </p:nvSpPr>
        <p:spPr>
          <a:xfrm>
            <a:off x="623888" y="4552634"/>
            <a:ext cx="7886700" cy="1500187"/>
          </a:xfrm>
        </p:spPr>
        <p:txBody>
          <a:bodyPr anchor="t">
            <a:normAutofit/>
          </a:bodyPr>
          <a:lstStyle>
            <a:lvl1pPr marL="0" indent="0">
              <a:buNone/>
              <a:defRPr sz="180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pt-PT"/>
              <a:t>Editar os estilos de texto do Modelo Global</a:t>
            </a:r>
          </a:p>
        </p:txBody>
      </p:sp>
      <p:sp>
        <p:nvSpPr>
          <p:cNvPr id="4" name="Date Placeholder 3"/>
          <p:cNvSpPr>
            <a:spLocks noGrp="1"/>
          </p:cNvSpPr>
          <p:nvPr>
            <p:ph type="dt" sz="half" idx="10"/>
          </p:nvPr>
        </p:nvSpPr>
        <p:spPr/>
        <p:txBody>
          <a:bodyPr/>
          <a:lstStyle/>
          <a:p>
            <a:fld id="{F69BC302-1530-46DA-AE1F-DDD10B9A1D6F}" type="datetime1">
              <a:rPr lang="pt-PT" smtClean="0"/>
              <a:t>29/02/2016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11571633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a:t>
            </a:r>
            <a:endParaRPr lang="en-US" dirty="0"/>
          </a:p>
        </p:txBody>
      </p:sp>
      <p:sp>
        <p:nvSpPr>
          <p:cNvPr id="3" name="Content Placeholder 2"/>
          <p:cNvSpPr>
            <a:spLocks noGrp="1"/>
          </p:cNvSpPr>
          <p:nvPr>
            <p:ph sz="half" idx="1"/>
          </p:nvPr>
        </p:nvSpPr>
        <p:spPr>
          <a:xfrm>
            <a:off x="633845" y="1828801"/>
            <a:ext cx="3886200" cy="4351337"/>
          </a:xfrm>
        </p:spPr>
        <p:txBody>
          <a:body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Content Placeholder 3"/>
          <p:cNvSpPr>
            <a:spLocks noGrp="1"/>
          </p:cNvSpPr>
          <p:nvPr>
            <p:ph sz="half" idx="2"/>
          </p:nvPr>
        </p:nvSpPr>
        <p:spPr>
          <a:xfrm>
            <a:off x="4629150" y="1828801"/>
            <a:ext cx="3886200" cy="4351337"/>
          </a:xfrm>
        </p:spPr>
        <p:txBody>
          <a:body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5" name="Date Placeholder 4"/>
          <p:cNvSpPr>
            <a:spLocks noGrp="1"/>
          </p:cNvSpPr>
          <p:nvPr>
            <p:ph type="dt" sz="half" idx="10"/>
          </p:nvPr>
        </p:nvSpPr>
        <p:spPr/>
        <p:txBody>
          <a:bodyPr/>
          <a:lstStyle/>
          <a:p>
            <a:fld id="{C1B9231F-0058-43DD-A3FC-790EDBA7C29A}" type="datetime1">
              <a:rPr lang="pt-PT" smtClean="0"/>
              <a:t>29/02/2016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16622728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ação">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3845" y="1681851"/>
            <a:ext cx="3867150" cy="825699"/>
          </a:xfrm>
        </p:spPr>
        <p:txBody>
          <a:bodyPr anchor="b">
            <a:normAutofit/>
          </a:bodyPr>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PT"/>
              <a:t>Editar os estilos de texto do Modelo Global</a:t>
            </a:r>
          </a:p>
        </p:txBody>
      </p:sp>
      <p:sp>
        <p:nvSpPr>
          <p:cNvPr id="4" name="Content Placeholder 3"/>
          <p:cNvSpPr>
            <a:spLocks noGrp="1"/>
          </p:cNvSpPr>
          <p:nvPr>
            <p:ph sz="half" idx="2"/>
          </p:nvPr>
        </p:nvSpPr>
        <p:spPr>
          <a:xfrm>
            <a:off x="633845" y="2507551"/>
            <a:ext cx="3867150" cy="3680525"/>
          </a:xfrm>
        </p:spPr>
        <p:txBody>
          <a:body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5" name="Text Placeholder 4"/>
          <p:cNvSpPr>
            <a:spLocks noGrp="1"/>
          </p:cNvSpPr>
          <p:nvPr>
            <p:ph type="body" sz="quarter" idx="3"/>
          </p:nvPr>
        </p:nvSpPr>
        <p:spPr>
          <a:xfrm>
            <a:off x="4629150" y="1681851"/>
            <a:ext cx="3886201" cy="825698"/>
          </a:xfrm>
        </p:spPr>
        <p:txBody>
          <a:bodyPr anchor="b"/>
          <a:lstStyle>
            <a:lvl1pPr marL="0" indent="0">
              <a:spcBef>
                <a:spcPts val="0"/>
              </a:spcBef>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PT"/>
              <a:t>Editar os estilos de texto do Modelo Global</a:t>
            </a:r>
          </a:p>
        </p:txBody>
      </p:sp>
      <p:sp>
        <p:nvSpPr>
          <p:cNvPr id="6" name="Content Placeholder 5"/>
          <p:cNvSpPr>
            <a:spLocks noGrp="1"/>
          </p:cNvSpPr>
          <p:nvPr>
            <p:ph sz="quarter" idx="4"/>
          </p:nvPr>
        </p:nvSpPr>
        <p:spPr>
          <a:xfrm>
            <a:off x="4629150" y="2507551"/>
            <a:ext cx="3886201" cy="3680525"/>
          </a:xfrm>
        </p:spPr>
        <p:txBody>
          <a:body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a:p>
        </p:txBody>
      </p:sp>
      <p:sp>
        <p:nvSpPr>
          <p:cNvPr id="7" name="Date Placeholder 6"/>
          <p:cNvSpPr>
            <a:spLocks noGrp="1"/>
          </p:cNvSpPr>
          <p:nvPr>
            <p:ph type="dt" sz="half" idx="10"/>
          </p:nvPr>
        </p:nvSpPr>
        <p:spPr/>
        <p:txBody>
          <a:bodyPr/>
          <a:lstStyle/>
          <a:p>
            <a:fld id="{AE8037FE-4639-4909-989D-BA43C833BCA3}" type="datetime1">
              <a:rPr lang="pt-PT" smtClean="0"/>
              <a:t>29/02/2016</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2119D8CF-8DEC-4D9F-84EE-ADF04DFF3391}" type="slidenum">
              <a:rPr lang="pt-BR" smtClean="0"/>
              <a:pPr/>
              <a:t>‹nº›</a:t>
            </a:fld>
            <a:endParaRPr lang="pt-BR"/>
          </a:p>
        </p:txBody>
      </p:sp>
      <p:sp>
        <p:nvSpPr>
          <p:cNvPr id="10" name="Title 9"/>
          <p:cNvSpPr>
            <a:spLocks noGrp="1"/>
          </p:cNvSpPr>
          <p:nvPr>
            <p:ph type="title"/>
          </p:nvPr>
        </p:nvSpPr>
        <p:spPr/>
        <p:txBody>
          <a:bodyPr/>
          <a:lstStyle/>
          <a:p>
            <a:r>
              <a:rPr lang="pt-PT"/>
              <a:t>Clique para editar o estilo</a:t>
            </a:r>
            <a:endParaRPr lang="en-US" dirty="0"/>
          </a:p>
        </p:txBody>
      </p:sp>
    </p:spTree>
    <p:extLst>
      <p:ext uri="{BB962C8B-B14F-4D97-AF65-F5344CB8AC3E}">
        <p14:creationId xmlns:p14="http://schemas.microsoft.com/office/powerpoint/2010/main" val="1228905041"/>
      </p:ext>
    </p:extLst>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ó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99A8AADD-2444-4686-A7EE-20939D9B52C1}" type="datetime1">
              <a:rPr lang="pt-PT" smtClean="0"/>
              <a:t>29/02/2016</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2119D8CF-8DEC-4D9F-84EE-ADF04DFF3391}" type="slidenum">
              <a:rPr lang="pt-BR" smtClean="0"/>
              <a:pPr/>
              <a:t>‹nº›</a:t>
            </a:fld>
            <a:endParaRPr lang="pt-BR"/>
          </a:p>
        </p:txBody>
      </p:sp>
      <p:sp>
        <p:nvSpPr>
          <p:cNvPr id="6" name="Title 5"/>
          <p:cNvSpPr>
            <a:spLocks noGrp="1"/>
          </p:cNvSpPr>
          <p:nvPr>
            <p:ph type="title"/>
          </p:nvPr>
        </p:nvSpPr>
        <p:spPr/>
        <p:txBody>
          <a:bodyPr/>
          <a:lstStyle/>
          <a:p>
            <a:r>
              <a:rPr lang="pt-PT"/>
              <a:t>Clique para editar o estilo</a:t>
            </a:r>
            <a:endParaRPr lang="en-US"/>
          </a:p>
        </p:txBody>
      </p:sp>
    </p:spTree>
    <p:extLst>
      <p:ext uri="{BB962C8B-B14F-4D97-AF65-F5344CB8AC3E}">
        <p14:creationId xmlns:p14="http://schemas.microsoft.com/office/powerpoint/2010/main" val="2570668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E209B6-8C26-4E3C-9ACA-D1A01471A1F9}" type="datetime1">
              <a:rPr lang="pt-PT" smtClean="0"/>
              <a:t>29/02/2016</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81133454"/>
      </p:ext>
    </p:extLst>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1"/>
            <a:ext cx="2948940" cy="1600197"/>
          </a:xfrm>
        </p:spPr>
        <p:txBody>
          <a:bodyPr anchor="b">
            <a:normAutofit/>
          </a:bodyPr>
          <a:lstStyle>
            <a:lvl1pPr>
              <a:defRPr sz="2400" b="0"/>
            </a:lvl1pPr>
          </a:lstStyle>
          <a:p>
            <a:r>
              <a:rPr lang="pt-PT"/>
              <a:t>Clique para editar o estilo</a:t>
            </a:r>
            <a:endParaRPr lang="en-US" dirty="0"/>
          </a:p>
        </p:txBody>
      </p:sp>
      <p:sp>
        <p:nvSpPr>
          <p:cNvPr id="3" name="Content Placeholder 2"/>
          <p:cNvSpPr>
            <a:spLocks noGrp="1"/>
          </p:cNvSpPr>
          <p:nvPr>
            <p:ph idx="1"/>
          </p:nvPr>
        </p:nvSpPr>
        <p:spPr>
          <a:xfrm>
            <a:off x="3886200" y="990600"/>
            <a:ext cx="4629150" cy="4876800"/>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Text Placeholder 3"/>
          <p:cNvSpPr>
            <a:spLocks noGrp="1"/>
          </p:cNvSpPr>
          <p:nvPr>
            <p:ph type="body" sz="half" idx="2"/>
          </p:nvPr>
        </p:nvSpPr>
        <p:spPr>
          <a:xfrm>
            <a:off x="630936" y="2057399"/>
            <a:ext cx="2948940" cy="3810001"/>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PT"/>
              <a:t>Editar os estilos de texto do Modelo Global</a:t>
            </a:r>
          </a:p>
        </p:txBody>
      </p:sp>
      <p:sp>
        <p:nvSpPr>
          <p:cNvPr id="5" name="Date Placeholder 4"/>
          <p:cNvSpPr>
            <a:spLocks noGrp="1"/>
          </p:cNvSpPr>
          <p:nvPr>
            <p:ph type="dt" sz="half" idx="10"/>
          </p:nvPr>
        </p:nvSpPr>
        <p:spPr/>
        <p:txBody>
          <a:bodyPr/>
          <a:lstStyle/>
          <a:p>
            <a:fld id="{AB20F8DB-BEE3-4A1C-8FC5-371AFEFAC0CB}" type="datetime1">
              <a:rPr lang="pt-PT" smtClean="0"/>
              <a:t>29/02/2016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3857739313"/>
      </p:ext>
    </p:extLst>
  </p:cSld>
  <p:clrMapOvr>
    <a:masterClrMapping/>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30936" y="457200"/>
            <a:ext cx="2948940" cy="1600200"/>
          </a:xfrm>
        </p:spPr>
        <p:txBody>
          <a:bodyPr anchor="b">
            <a:normAutofit/>
          </a:bodyPr>
          <a:lstStyle>
            <a:lvl1pPr>
              <a:defRPr sz="2400" b="0"/>
            </a:lvl1pPr>
          </a:lstStyle>
          <a:p>
            <a:r>
              <a:rPr lang="pt-PT"/>
              <a:t>Clique para editar o estilo</a:t>
            </a:r>
            <a:endParaRPr lang="en-US" dirty="0"/>
          </a:p>
        </p:txBody>
      </p:sp>
      <p:sp>
        <p:nvSpPr>
          <p:cNvPr id="3" name="Picture Placeholder 2"/>
          <p:cNvSpPr>
            <a:spLocks noGrp="1"/>
          </p:cNvSpPr>
          <p:nvPr>
            <p:ph type="pic" idx="1"/>
          </p:nvPr>
        </p:nvSpPr>
        <p:spPr>
          <a:xfrm>
            <a:off x="3886200" y="990600"/>
            <a:ext cx="4629150" cy="4876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pt-PT"/>
              <a:t>Clique no ícone para adicionar uma imagem</a:t>
            </a:r>
            <a:endParaRPr lang="en-US" dirty="0"/>
          </a:p>
        </p:txBody>
      </p:sp>
      <p:sp>
        <p:nvSpPr>
          <p:cNvPr id="4" name="Text Placeholder 3"/>
          <p:cNvSpPr>
            <a:spLocks noGrp="1"/>
          </p:cNvSpPr>
          <p:nvPr>
            <p:ph type="body" sz="half" idx="2"/>
          </p:nvPr>
        </p:nvSpPr>
        <p:spPr>
          <a:xfrm>
            <a:off x="630936" y="2057400"/>
            <a:ext cx="2948940" cy="3810000"/>
          </a:xfrm>
        </p:spPr>
        <p:txBody>
          <a:bodyPr>
            <a:normAutofit/>
          </a:bodyPr>
          <a:lstStyle>
            <a:lvl1pPr marL="0" indent="0">
              <a:lnSpc>
                <a:spcPct val="90000"/>
              </a:lnSpc>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pt-PT"/>
              <a:t>Editar os estilos de texto do Modelo Global</a:t>
            </a:r>
          </a:p>
        </p:txBody>
      </p:sp>
      <p:sp>
        <p:nvSpPr>
          <p:cNvPr id="5" name="Date Placeholder 4"/>
          <p:cNvSpPr>
            <a:spLocks noGrp="1"/>
          </p:cNvSpPr>
          <p:nvPr>
            <p:ph type="dt" sz="half" idx="10"/>
          </p:nvPr>
        </p:nvSpPr>
        <p:spPr/>
        <p:txBody>
          <a:bodyPr/>
          <a:lstStyle/>
          <a:p>
            <a:fld id="{5FA0F6D5-5FF1-4D8E-85CF-5EE92E2CB1ED}" type="datetime1">
              <a:rPr lang="pt-PT" smtClean="0"/>
              <a:t>29/02/2016</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1352171140"/>
      </p:ext>
    </p:extLst>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PT"/>
              <a:t>Clique para editar o estilo</a:t>
            </a:r>
            <a:endParaRPr lang="en-US"/>
          </a:p>
        </p:txBody>
      </p:sp>
      <p:sp>
        <p:nvSpPr>
          <p:cNvPr id="3" name="Vertical Text Placeholder 2"/>
          <p:cNvSpPr>
            <a:spLocks noGrp="1"/>
          </p:cNvSpPr>
          <p:nvPr>
            <p:ph type="body" orient="vert" idx="1"/>
          </p:nvPr>
        </p:nvSpPr>
        <p:spPr/>
        <p:txBody>
          <a:bodyPr vert="eaVert"/>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A62E10A4-F2BA-42B0-88B7-E26F6649E8E6}" type="datetime1">
              <a:rPr lang="pt-PT" smtClean="0"/>
              <a:t>29/02/2016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30453701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0362"/>
            <a:ext cx="1971675" cy="5811838"/>
          </a:xfrm>
        </p:spPr>
        <p:txBody>
          <a:bodyPr vert="eaVert"/>
          <a:lstStyle/>
          <a:p>
            <a:r>
              <a:rPr lang="pt-PT"/>
              <a:t>Clique para editar o estilo</a:t>
            </a:r>
            <a:endParaRPr lang="en-US"/>
          </a:p>
        </p:txBody>
      </p:sp>
      <p:sp>
        <p:nvSpPr>
          <p:cNvPr id="3" name="Vertical Text Placeholder 2"/>
          <p:cNvSpPr>
            <a:spLocks noGrp="1"/>
          </p:cNvSpPr>
          <p:nvPr>
            <p:ph type="body" orient="vert" idx="1"/>
          </p:nvPr>
        </p:nvSpPr>
        <p:spPr>
          <a:xfrm>
            <a:off x="628650" y="360363"/>
            <a:ext cx="5800725" cy="5811837"/>
          </a:xfrm>
        </p:spPr>
        <p:txBody>
          <a:bodyPr vert="eaVert"/>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a:p>
        </p:txBody>
      </p:sp>
      <p:sp>
        <p:nvSpPr>
          <p:cNvPr id="4" name="Date Placeholder 3"/>
          <p:cNvSpPr>
            <a:spLocks noGrp="1"/>
          </p:cNvSpPr>
          <p:nvPr>
            <p:ph type="dt" sz="half" idx="10"/>
          </p:nvPr>
        </p:nvSpPr>
        <p:spPr/>
        <p:txBody>
          <a:bodyPr/>
          <a:lstStyle/>
          <a:p>
            <a:fld id="{E2B1E3C3-8BAD-4122-9AB6-F706329B36B2}" type="datetime1">
              <a:rPr lang="pt-PT" smtClean="0"/>
              <a:t>29/02/2016</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2119D8CF-8DEC-4D9F-84EE-ADF04DFF3391}" type="slidenum">
              <a:rPr lang="pt-BR" smtClean="0"/>
              <a:pPr/>
              <a:t>‹nº›</a:t>
            </a:fld>
            <a:endParaRPr lang="pt-BR"/>
          </a:p>
        </p:txBody>
      </p:sp>
    </p:spTree>
    <p:extLst>
      <p:ext uri="{BB962C8B-B14F-4D97-AF65-F5344CB8AC3E}">
        <p14:creationId xmlns:p14="http://schemas.microsoft.com/office/powerpoint/2010/main" val="1398880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845" y="365760"/>
            <a:ext cx="7886700" cy="1325562"/>
          </a:xfrm>
          <a:prstGeom prst="rect">
            <a:avLst/>
          </a:prstGeom>
        </p:spPr>
        <p:txBody>
          <a:bodyPr vert="horz" lIns="91440" tIns="45720" rIns="91440" bIns="45720" rtlCol="0" anchor="ctr">
            <a:normAutofit/>
          </a:bodyPr>
          <a:lstStyle/>
          <a:p>
            <a:r>
              <a:rPr lang="pt-PT"/>
              <a:t>Clique para editar o estilo</a:t>
            </a:r>
            <a:endParaRPr lang="en-US" dirty="0"/>
          </a:p>
        </p:txBody>
      </p:sp>
      <p:sp>
        <p:nvSpPr>
          <p:cNvPr id="3" name="Text Placeholder 2"/>
          <p:cNvSpPr>
            <a:spLocks noGrp="1"/>
          </p:cNvSpPr>
          <p:nvPr>
            <p:ph type="body" idx="1"/>
          </p:nvPr>
        </p:nvSpPr>
        <p:spPr>
          <a:xfrm>
            <a:off x="633845" y="1828801"/>
            <a:ext cx="7886700" cy="4351337"/>
          </a:xfrm>
          <a:prstGeom prst="rect">
            <a:avLst/>
          </a:prstGeom>
        </p:spPr>
        <p:txBody>
          <a:bodyPr vert="horz" lIns="91440" tIns="45720" rIns="91440" bIns="45720" rtlCol="0">
            <a:normAutofit/>
          </a:bodyPr>
          <a:lstStyle/>
          <a:p>
            <a:pPr lvl="0"/>
            <a:r>
              <a:rPr lang="pt-PT"/>
              <a:t>Editar os estilos de texto do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825">
                <a:solidFill>
                  <a:schemeClr val="tx1">
                    <a:lumMod val="65000"/>
                    <a:lumOff val="35000"/>
                  </a:schemeClr>
                </a:solidFill>
              </a:defRPr>
            </a:lvl1pPr>
          </a:lstStyle>
          <a:p>
            <a:fld id="{84CA2B5A-5526-4A56-A034-C17038977FED}" type="datetime1">
              <a:rPr lang="pt-PT" smtClean="0"/>
              <a:t>29/02/2016</a:t>
            </a:fld>
            <a:endParaRPr lang="pt-B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825">
                <a:solidFill>
                  <a:schemeClr val="tx1">
                    <a:lumMod val="65000"/>
                    <a:lumOff val="35000"/>
                  </a:schemeClr>
                </a:solidFill>
              </a:defRPr>
            </a:lvl1pPr>
          </a:lstStyle>
          <a:p>
            <a:endParaRPr lang="pt-BR"/>
          </a:p>
        </p:txBody>
      </p:sp>
      <p:sp>
        <p:nvSpPr>
          <p:cNvPr id="6" name="Slide Number Placeholder 5"/>
          <p:cNvSpPr>
            <a:spLocks noGrp="1"/>
          </p:cNvSpPr>
          <p:nvPr>
            <p:ph type="sldNum" sz="quarter" idx="4"/>
          </p:nvPr>
        </p:nvSpPr>
        <p:spPr>
          <a:xfrm>
            <a:off x="6463145" y="6356351"/>
            <a:ext cx="2057400" cy="365125"/>
          </a:xfrm>
          <a:prstGeom prst="rect">
            <a:avLst/>
          </a:prstGeom>
        </p:spPr>
        <p:txBody>
          <a:bodyPr vert="horz" lIns="91440" tIns="45720" rIns="91440" bIns="45720" rtlCol="0" anchor="ctr"/>
          <a:lstStyle>
            <a:lvl1pPr algn="r">
              <a:defRPr sz="825">
                <a:solidFill>
                  <a:schemeClr val="tx1">
                    <a:tint val="75000"/>
                  </a:schemeClr>
                </a:solidFill>
              </a:defRPr>
            </a:lvl1pPr>
          </a:lstStyle>
          <a:p>
            <a:fld id="{2119D8CF-8DEC-4D9F-84EE-ADF04DFF3391}" type="slidenum">
              <a:rPr lang="pt-BR" smtClean="0"/>
              <a:pPr/>
              <a:t>‹nº›</a:t>
            </a:fld>
            <a:endParaRPr lang="pt-BR"/>
          </a:p>
        </p:txBody>
      </p:sp>
    </p:spTree>
    <p:extLst>
      <p:ext uri="{BB962C8B-B14F-4D97-AF65-F5344CB8AC3E}">
        <p14:creationId xmlns:p14="http://schemas.microsoft.com/office/powerpoint/2010/main" val="3436827324"/>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p:wipe dir="r"/>
  </p:transition>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Wingdings 2" pitchFamily="18" charset="2"/>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Wingdings 2" pitchFamily="18" charset="2"/>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Wingdings 2" pitchFamily="18" charset="2"/>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Wingdings 2" pitchFamily="18" charset="2"/>
        <a:buChar char=""/>
        <a:defRPr sz="1350" kern="1200">
          <a:solidFill>
            <a:schemeClr val="tx1"/>
          </a:solidFill>
          <a:latin typeface="+mn-lt"/>
          <a:ea typeface="+mn-ea"/>
          <a:cs typeface="+mn-cs"/>
        </a:defRPr>
      </a:lvl5pPr>
      <a:lvl6pPr marL="18859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6pPr>
      <a:lvl7pPr marL="22288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7pPr>
      <a:lvl8pPr marL="25717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8pPr>
      <a:lvl9pPr marL="2914650" indent="-171450" algn="l" defTabSz="685800" rtl="0" eaLnBrk="1" latinLnBrk="0" hangingPunct="1">
        <a:spcBef>
          <a:spcPct val="20000"/>
        </a:spcBef>
        <a:buFont typeface="Wingdings 2" pitchFamily="18" charset="2"/>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3.gif"/></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gif"/><Relationship Id="rId7" Type="http://schemas.openxmlformats.org/officeDocument/2006/relationships/image" Target="../media/image11.jpeg"/><Relationship Id="rId2" Type="http://schemas.openxmlformats.org/officeDocument/2006/relationships/image" Target="../media/image17.gif"/><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17.gif"/><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xml"/><Relationship Id="rId6" Type="http://schemas.openxmlformats.org/officeDocument/2006/relationships/image" Target="../media/image13.gif"/><Relationship Id="rId5" Type="http://schemas.openxmlformats.org/officeDocument/2006/relationships/image" Target="../media/image39.jpeg"/><Relationship Id="rId4" Type="http://schemas.openxmlformats.org/officeDocument/2006/relationships/image" Target="../media/image38.jpeg"/></Relationships>
</file>

<file path=ppt/slides/_rels/slide2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2.jpeg"/><Relationship Id="rId1" Type="http://schemas.openxmlformats.org/officeDocument/2006/relationships/slideLayout" Target="../slideLayouts/slideLayout7.xml"/><Relationship Id="rId5" Type="http://schemas.openxmlformats.org/officeDocument/2006/relationships/image" Target="../media/image45.jpeg"/><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3.png"/><Relationship Id="rId4" Type="http://schemas.openxmlformats.org/officeDocument/2006/relationships/image" Target="../media/image52.png"/></Relationships>
</file>

<file path=ppt/slides/_rels/slide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6.png"/><Relationship Id="rId4" Type="http://schemas.openxmlformats.org/officeDocument/2006/relationships/image" Target="../media/image55.png"/></Relationships>
</file>

<file path=ppt/slides/_rels/slide3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27.gif"/><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29.jpeg"/></Relationships>
</file>

<file path=ppt/slides/_rels/slide37.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7.png"/><Relationship Id="rId1" Type="http://schemas.openxmlformats.org/officeDocument/2006/relationships/slideLayout" Target="../slideLayouts/slideLayout7.xml"/><Relationship Id="rId4" Type="http://schemas.openxmlformats.org/officeDocument/2006/relationships/image" Target="../media/image69.png"/></Relationships>
</file>

<file path=ppt/slides/_rels/slide45.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85.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90.jpeg"/><Relationship Id="rId1" Type="http://schemas.openxmlformats.org/officeDocument/2006/relationships/slideLayout" Target="../slideLayouts/slideLayout2.xml"/><Relationship Id="rId4" Type="http://schemas.openxmlformats.org/officeDocument/2006/relationships/image" Target="../media/image92.jpeg"/></Relationships>
</file>

<file path=ppt/slides/_rels/slide6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gif"/><Relationship Id="rId1" Type="http://schemas.openxmlformats.org/officeDocument/2006/relationships/slideLayout" Target="../slideLayouts/slideLayout2.xml"/><Relationship Id="rId4" Type="http://schemas.openxmlformats.org/officeDocument/2006/relationships/image" Target="../media/image95.jpe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99.gif"/><Relationship Id="rId2" Type="http://schemas.openxmlformats.org/officeDocument/2006/relationships/image" Target="../media/image98.jpeg"/><Relationship Id="rId1" Type="http://schemas.openxmlformats.org/officeDocument/2006/relationships/slideLayout" Target="../slideLayouts/slideLayout7.xml"/><Relationship Id="rId4" Type="http://schemas.openxmlformats.org/officeDocument/2006/relationships/image" Target="../media/image100.jpeg"/></Relationships>
</file>

<file path=ppt/slides/_rels/slide71.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0.jpeg"/><Relationship Id="rId7" Type="http://schemas.openxmlformats.org/officeDocument/2006/relationships/image" Target="../media/image102.jpeg"/><Relationship Id="rId2" Type="http://schemas.openxmlformats.org/officeDocument/2006/relationships/image" Target="../media/image48.png"/><Relationship Id="rId1" Type="http://schemas.openxmlformats.org/officeDocument/2006/relationships/slideLayout" Target="../slideLayouts/slideLayout2.xml"/><Relationship Id="rId6" Type="http://schemas.openxmlformats.org/officeDocument/2006/relationships/image" Target="../media/image101.jpeg"/><Relationship Id="rId5" Type="http://schemas.openxmlformats.org/officeDocument/2006/relationships/image" Target="../media/image92.jpeg"/><Relationship Id="rId4" Type="http://schemas.openxmlformats.org/officeDocument/2006/relationships/image" Target="../media/image99.gif"/><Relationship Id="rId9" Type="http://schemas.openxmlformats.org/officeDocument/2006/relationships/image" Target="../media/image104.png"/></Relationships>
</file>

<file path=ppt/slides/_rels/slide7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image" Target="../media/image107.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09.jpeg"/><Relationship Id="rId1" Type="http://schemas.openxmlformats.org/officeDocument/2006/relationships/slideLayout" Target="../slideLayouts/slideLayout7.xml"/><Relationship Id="rId4" Type="http://schemas.openxmlformats.org/officeDocument/2006/relationships/image" Target="../media/image110.png"/></Relationships>
</file>

<file path=ppt/slides/_rels/slide76.xml.rels><?xml version="1.0" encoding="UTF-8" standalone="yes"?>
<Relationships xmlns="http://schemas.openxmlformats.org/package/2006/relationships"><Relationship Id="rId2" Type="http://schemas.openxmlformats.org/officeDocument/2006/relationships/image" Target="../media/image111.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48.png"/><Relationship Id="rId7" Type="http://schemas.openxmlformats.org/officeDocument/2006/relationships/image" Target="../media/image101.jpeg"/><Relationship Id="rId2" Type="http://schemas.openxmlformats.org/officeDocument/2006/relationships/image" Target="../media/image114.jpeg"/><Relationship Id="rId1" Type="http://schemas.openxmlformats.org/officeDocument/2006/relationships/slideLayout" Target="../slideLayouts/slideLayout2.xml"/><Relationship Id="rId6" Type="http://schemas.openxmlformats.org/officeDocument/2006/relationships/image" Target="../media/image92.jpeg"/><Relationship Id="rId5" Type="http://schemas.openxmlformats.org/officeDocument/2006/relationships/image" Target="../media/image99.gif"/><Relationship Id="rId4" Type="http://schemas.openxmlformats.org/officeDocument/2006/relationships/image" Target="../media/image90.jpeg"/><Relationship Id="rId9" Type="http://schemas.openxmlformats.org/officeDocument/2006/relationships/image" Target="../media/image104.png"/></Relationships>
</file>

<file path=ppt/slides/_rels/slide82.xml.rels><?xml version="1.0" encoding="UTF-8" standalone="yes"?>
<Relationships xmlns="http://schemas.openxmlformats.org/package/2006/relationships"><Relationship Id="rId3" Type="http://schemas.openxmlformats.org/officeDocument/2006/relationships/image" Target="../media/image115.png"/><Relationship Id="rId2" Type="http://schemas.openxmlformats.org/officeDocument/2006/relationships/image" Target="../media/image110.png"/><Relationship Id="rId1" Type="http://schemas.openxmlformats.org/officeDocument/2006/relationships/slideLayout" Target="../slideLayouts/slideLayout2.xml"/><Relationship Id="rId4" Type="http://schemas.openxmlformats.org/officeDocument/2006/relationships/image" Target="../media/image116.png"/></Relationships>
</file>

<file path=ppt/slides/_rels/slide83.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48.png"/><Relationship Id="rId1" Type="http://schemas.openxmlformats.org/officeDocument/2006/relationships/slideLayout" Target="../slideLayouts/slideLayout2.xml"/><Relationship Id="rId5" Type="http://schemas.openxmlformats.org/officeDocument/2006/relationships/image" Target="../media/image118.png"/><Relationship Id="rId4" Type="http://schemas.openxmlformats.org/officeDocument/2006/relationships/image" Target="../media/image117.png"/></Relationships>
</file>

<file path=ppt/slides/_rels/slide84.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22.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image" Target="../media/image124.gif"/><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2.xml"/><Relationship Id="rId4" Type="http://schemas.openxmlformats.org/officeDocument/2006/relationships/image" Target="../media/image132.png"/></Relationships>
</file>

<file path=ppt/slides/_rels/slide94.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3" Type="http://schemas.openxmlformats.org/officeDocument/2006/relationships/image" Target="../media/image135.png"/><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36.png"/><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37.pn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41.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42.pn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43.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png"/><Relationship Id="rId1" Type="http://schemas.openxmlformats.org/officeDocument/2006/relationships/slideLayout" Target="../slideLayouts/slideLayout7.xml"/><Relationship Id="rId4" Type="http://schemas.openxmlformats.org/officeDocument/2006/relationships/image" Target="../media/image128.png"/></Relationships>
</file>

<file path=ppt/slides/_rels/slide105.xml.rels><?xml version="1.0" encoding="UTF-8" standalone="yes"?>
<Relationships xmlns="http://schemas.openxmlformats.org/package/2006/relationships"><Relationship Id="rId3" Type="http://schemas.openxmlformats.org/officeDocument/2006/relationships/image" Target="../media/image146.png"/><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28.png"/><Relationship Id="rId1" Type="http://schemas.openxmlformats.org/officeDocument/2006/relationships/slideLayout" Target="../slideLayouts/slideLayout2.xml"/><Relationship Id="rId4" Type="http://schemas.openxmlformats.org/officeDocument/2006/relationships/image" Target="../media/image148.jpeg"/></Relationships>
</file>

<file path=ppt/slides/_rels/slide107.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28.png"/><Relationship Id="rId1" Type="http://schemas.openxmlformats.org/officeDocument/2006/relationships/slideLayout" Target="../slideLayouts/slideLayout7.xml"/><Relationship Id="rId5" Type="http://schemas.openxmlformats.org/officeDocument/2006/relationships/image" Target="../media/image150.png"/><Relationship Id="rId4" Type="http://schemas.openxmlformats.org/officeDocument/2006/relationships/image" Target="../media/image149.png"/></Relationships>
</file>

<file path=ppt/slides/_rels/slide108.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51.jpeg"/><Relationship Id="rId1" Type="http://schemas.openxmlformats.org/officeDocument/2006/relationships/slideLayout" Target="../slideLayouts/slideLayout7.xml"/><Relationship Id="rId4" Type="http://schemas.openxmlformats.org/officeDocument/2006/relationships/image" Target="../media/image152.jpeg"/></Relationships>
</file>

<file path=ppt/slides/_rels/slide109.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image" Target="../media/image128.png"/><Relationship Id="rId1" Type="http://schemas.openxmlformats.org/officeDocument/2006/relationships/slideLayout" Target="../slideLayouts/slideLayout7.xml"/><Relationship Id="rId4" Type="http://schemas.openxmlformats.org/officeDocument/2006/relationships/image" Target="../media/image154.png"/></Relationships>
</file>

<file path=ppt/slides/_rels/slide110.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7.xml"/><Relationship Id="rId4" Type="http://schemas.openxmlformats.org/officeDocument/2006/relationships/image" Target="../media/image128.png"/></Relationships>
</file>

<file path=ppt/slides/_rels/slide111.xml.rels><?xml version="1.0" encoding="UTF-8" standalone="yes"?>
<Relationships xmlns="http://schemas.openxmlformats.org/package/2006/relationships"><Relationship Id="rId3" Type="http://schemas.openxmlformats.org/officeDocument/2006/relationships/image" Target="../media/image157.png"/><Relationship Id="rId2" Type="http://schemas.openxmlformats.org/officeDocument/2006/relationships/image" Target="../media/image128.png"/><Relationship Id="rId1" Type="http://schemas.openxmlformats.org/officeDocument/2006/relationships/slideLayout" Target="../slideLayouts/slideLayout7.xml"/><Relationship Id="rId4" Type="http://schemas.openxmlformats.org/officeDocument/2006/relationships/image" Target="../media/image158.png"/></Relationships>
</file>

<file path=ppt/slides/_rels/slide112.xml.rels><?xml version="1.0" encoding="UTF-8" standalone="yes"?>
<Relationships xmlns="http://schemas.openxmlformats.org/package/2006/relationships"><Relationship Id="rId3" Type="http://schemas.openxmlformats.org/officeDocument/2006/relationships/image" Target="../media/image159.png"/><Relationship Id="rId2" Type="http://schemas.openxmlformats.org/officeDocument/2006/relationships/image" Target="../media/image128.png"/><Relationship Id="rId1" Type="http://schemas.openxmlformats.org/officeDocument/2006/relationships/slideLayout" Target="../slideLayouts/slideLayout7.xml"/><Relationship Id="rId4" Type="http://schemas.openxmlformats.org/officeDocument/2006/relationships/image" Target="../media/image160.png"/></Relationships>
</file>

<file path=ppt/slides/_rels/slide113.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image" Target="../media/image128.png"/><Relationship Id="rId1" Type="http://schemas.openxmlformats.org/officeDocument/2006/relationships/slideLayout" Target="../slideLayouts/slideLayout7.xml"/><Relationship Id="rId4" Type="http://schemas.openxmlformats.org/officeDocument/2006/relationships/image" Target="../media/image162.png"/></Relationships>
</file>

<file path=ppt/slides/_rels/slide114.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65.pn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67.pn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3" Type="http://schemas.openxmlformats.org/officeDocument/2006/relationships/image" Target="../media/image168.png"/><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3" Type="http://schemas.openxmlformats.org/officeDocument/2006/relationships/image" Target="../media/image170.png"/><Relationship Id="rId2" Type="http://schemas.openxmlformats.org/officeDocument/2006/relationships/image" Target="../media/image128.pn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3" Type="http://schemas.openxmlformats.org/officeDocument/2006/relationships/image" Target="../media/image128.png"/><Relationship Id="rId2" Type="http://schemas.openxmlformats.org/officeDocument/2006/relationships/image" Target="../media/image171.png"/><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129.png"/><Relationship Id="rId1" Type="http://schemas.openxmlformats.org/officeDocument/2006/relationships/slideLayout" Target="../slideLayouts/slideLayout7.xml"/><Relationship Id="rId4" Type="http://schemas.openxmlformats.org/officeDocument/2006/relationships/image" Target="../media/image173.jpeg"/></Relationships>
</file>

<file path=ppt/slides/_rels/slide125.xml.rels><?xml version="1.0" encoding="UTF-8" standalone="yes"?>
<Relationships xmlns="http://schemas.openxmlformats.org/package/2006/relationships"><Relationship Id="rId2" Type="http://schemas.openxmlformats.org/officeDocument/2006/relationships/image" Target="../media/image174.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image" Target="../media/image175.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175.png"/><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77.pn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78.jpe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179.jpeg"/><Relationship Id="rId2" Type="http://schemas.openxmlformats.org/officeDocument/2006/relationships/image" Target="../media/image175.png"/><Relationship Id="rId1" Type="http://schemas.openxmlformats.org/officeDocument/2006/relationships/slideLayout" Target="../slideLayouts/slideLayout2.xml"/><Relationship Id="rId4" Type="http://schemas.openxmlformats.org/officeDocument/2006/relationships/image" Target="../media/image180.png"/></Relationships>
</file>

<file path=ppt/slides/_rels/slide132.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image" Target="../media/image175.png"/><Relationship Id="rId1" Type="http://schemas.openxmlformats.org/officeDocument/2006/relationships/slideLayout" Target="../slideLayouts/slideLayout7.xml"/><Relationship Id="rId5" Type="http://schemas.openxmlformats.org/officeDocument/2006/relationships/image" Target="../media/image182.png"/><Relationship Id="rId4" Type="http://schemas.openxmlformats.org/officeDocument/2006/relationships/image" Target="../media/image18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ângulo 6"/>
          <p:cNvSpPr/>
          <p:nvPr/>
        </p:nvSpPr>
        <p:spPr>
          <a:xfrm>
            <a:off x="1259632" y="3212976"/>
            <a:ext cx="7222705" cy="76944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Sistema Operativo Windows</a:t>
            </a:r>
            <a:endParaRPr lang="pt-BR" sz="4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2" name="Imagem 1"/>
          <p:cNvPicPr>
            <a:picLocks noChangeAspect="1"/>
          </p:cNvPicPr>
          <p:nvPr/>
        </p:nvPicPr>
        <p:blipFill>
          <a:blip r:embed="rId2"/>
          <a:stretch>
            <a:fillRect/>
          </a:stretch>
        </p:blipFill>
        <p:spPr>
          <a:xfrm>
            <a:off x="-1" y="4149080"/>
            <a:ext cx="8482337" cy="20896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Imagem 4"/>
          <p:cNvPicPr>
            <a:picLocks noChangeAspect="1"/>
          </p:cNvPicPr>
          <p:nvPr/>
        </p:nvPicPr>
        <p:blipFill>
          <a:blip r:embed="rId3"/>
          <a:stretch>
            <a:fillRect/>
          </a:stretch>
        </p:blipFill>
        <p:spPr>
          <a:xfrm>
            <a:off x="5828140" y="404665"/>
            <a:ext cx="3090967" cy="2953362"/>
          </a:xfrm>
          <a:prstGeom prst="rect">
            <a:avLst/>
          </a:prstGeom>
        </p:spPr>
      </p:pic>
      <p:pic>
        <p:nvPicPr>
          <p:cNvPr id="6" name="Imagem 5"/>
          <p:cNvPicPr>
            <a:picLocks noChangeAspect="1"/>
          </p:cNvPicPr>
          <p:nvPr/>
        </p:nvPicPr>
        <p:blipFill>
          <a:blip r:embed="rId4"/>
          <a:stretch>
            <a:fillRect/>
          </a:stretch>
        </p:blipFill>
        <p:spPr>
          <a:xfrm>
            <a:off x="0" y="193721"/>
            <a:ext cx="5652120" cy="3163271"/>
          </a:xfrm>
          <a:prstGeom prst="rect">
            <a:avLst/>
          </a:prstGeom>
        </p:spPr>
      </p:pic>
      <p:sp>
        <p:nvSpPr>
          <p:cNvPr id="8" name="CaixaDeTexto 7"/>
          <p:cNvSpPr txBox="1"/>
          <p:nvPr/>
        </p:nvSpPr>
        <p:spPr>
          <a:xfrm>
            <a:off x="1097868" y="560964"/>
            <a:ext cx="3456384" cy="1569660"/>
          </a:xfrm>
          <a:prstGeom prst="rect">
            <a:avLst/>
          </a:prstGeom>
          <a:noFill/>
        </p:spPr>
        <p:txBody>
          <a:bodyPr wrap="square" rtlCol="0">
            <a:spAutoFit/>
          </a:bodyPr>
          <a:lstStyle/>
          <a:p>
            <a:pPr algn="ctr"/>
            <a:r>
              <a:rPr lang="pt-PT" sz="3200" b="1" dirty="0">
                <a:solidFill>
                  <a:schemeClr val="bg1"/>
                </a:solidFill>
              </a:rPr>
              <a:t>Apoio Voluntario Partilhado</a:t>
            </a:r>
          </a:p>
        </p:txBody>
      </p:sp>
      <p:sp>
        <p:nvSpPr>
          <p:cNvPr id="9" name="CaixaDeTexto 8"/>
          <p:cNvSpPr txBox="1"/>
          <p:nvPr/>
        </p:nvSpPr>
        <p:spPr>
          <a:xfrm rot="165513">
            <a:off x="6359696" y="909825"/>
            <a:ext cx="1426242" cy="553998"/>
          </a:xfrm>
          <a:prstGeom prst="rect">
            <a:avLst/>
          </a:prstGeom>
          <a:noFill/>
        </p:spPr>
        <p:txBody>
          <a:bodyPr wrap="square" rtlCol="0">
            <a:spAutoFit/>
          </a:bodyPr>
          <a:lstStyle/>
          <a:p>
            <a:r>
              <a:rPr lang="pt-PT" b="1" dirty="0">
                <a:solidFill>
                  <a:schemeClr val="bg1"/>
                </a:solidFill>
              </a:rPr>
              <a:t>Orientador </a:t>
            </a:r>
            <a:r>
              <a:rPr lang="pt-PT" sz="1200" b="1" dirty="0">
                <a:solidFill>
                  <a:schemeClr val="bg1"/>
                </a:solidFill>
              </a:rPr>
              <a:t>– Victor Passos</a:t>
            </a:r>
            <a:endParaRPr lang="pt-PT" b="1" dirty="0">
              <a:solidFill>
                <a:schemeClr val="bg1"/>
              </a:solidFill>
            </a:endParaRPr>
          </a:p>
        </p:txBody>
      </p:sp>
      <p:sp>
        <p:nvSpPr>
          <p:cNvPr id="10" name="Marcador de Posição do Número do Diapositivo 9"/>
          <p:cNvSpPr>
            <a:spLocks noGrp="1"/>
          </p:cNvSpPr>
          <p:nvPr>
            <p:ph type="sldNum" sz="quarter" idx="12"/>
          </p:nvPr>
        </p:nvSpPr>
        <p:spPr/>
        <p:txBody>
          <a:bodyPr/>
          <a:lstStyle/>
          <a:p>
            <a:fld id="{2119D8CF-8DEC-4D9F-84EE-ADF04DFF3391}" type="slidenum">
              <a:rPr lang="pt-BR" smtClean="0"/>
              <a:pPr/>
              <a:t>1</a:t>
            </a:fld>
            <a:endParaRPr lang="pt-BR"/>
          </a:p>
        </p:txBody>
      </p:sp>
    </p:spTree>
  </p:cSld>
  <p:clrMapOvr>
    <a:masterClrMapping/>
  </p:clrMapOvr>
  <p:transition>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642910" y="0"/>
            <a:ext cx="8229600" cy="928710"/>
          </a:xfrm>
        </p:spPr>
        <p:txBody>
          <a:bodyPr>
            <a:normAutofit/>
          </a:bodyPr>
          <a:lstStyle/>
          <a:p>
            <a:r>
              <a:rPr lang="pt-BR" b="1" dirty="0">
                <a:solidFill>
                  <a:srgbClr val="C00000"/>
                </a:solidFill>
                <a:latin typeface="Calibri" pitchFamily="34" charset="0"/>
              </a:rPr>
              <a:t>Softwares – Sistemas Operacionais</a:t>
            </a:r>
          </a:p>
        </p:txBody>
      </p:sp>
      <p:sp>
        <p:nvSpPr>
          <p:cNvPr id="2" name="Espaço Reservado para Conteúdo 1"/>
          <p:cNvSpPr>
            <a:spLocks noGrp="1"/>
          </p:cNvSpPr>
          <p:nvPr>
            <p:ph idx="1"/>
          </p:nvPr>
        </p:nvSpPr>
        <p:spPr>
          <a:xfrm>
            <a:off x="285720" y="791163"/>
            <a:ext cx="8586790" cy="2501470"/>
          </a:xfrm>
        </p:spPr>
        <p:txBody>
          <a:bodyPr>
            <a:normAutofit/>
          </a:bodyPr>
          <a:lstStyle/>
          <a:p>
            <a:pPr algn="just"/>
            <a:r>
              <a:rPr lang="pt-BR" sz="2400" dirty="0">
                <a:latin typeface="Calibri" pitchFamily="34" charset="0"/>
              </a:rPr>
              <a:t>Como o próprio nome sugere, são softwares destinados à operação do computador. Tem como função principal controlar os diversos dispositivos do computador e servir de comunicação intermediária entre o computador e os outros programas normalmente utilizados, o que permite que esses possam ser executados. </a:t>
            </a:r>
            <a:r>
              <a:rPr lang="pt-BR" sz="2400" dirty="0">
                <a:solidFill>
                  <a:srgbClr val="FF0000"/>
                </a:solidFill>
                <a:latin typeface="Calibri" pitchFamily="34" charset="0"/>
              </a:rPr>
              <a:t>Um computador, qualquer que seja o seu porte, não funciona sem um sistema operacional.</a:t>
            </a:r>
          </a:p>
        </p:txBody>
      </p:sp>
      <p:pic>
        <p:nvPicPr>
          <p:cNvPr id="8" name="Imagem 7" descr="MSDOS.jpg"/>
          <p:cNvPicPr>
            <a:picLocks noChangeAspect="1"/>
          </p:cNvPicPr>
          <p:nvPr/>
        </p:nvPicPr>
        <p:blipFill>
          <a:blip r:embed="rId2"/>
          <a:stretch>
            <a:fillRect/>
          </a:stretch>
        </p:blipFill>
        <p:spPr>
          <a:xfrm>
            <a:off x="17643" y="3792352"/>
            <a:ext cx="2190792" cy="1714207"/>
          </a:xfrm>
          <a:prstGeom prst="rect">
            <a:avLst/>
          </a:prstGeom>
          <a:scene3d>
            <a:camera prst="isometricOffAxis1Right"/>
            <a:lightRig rig="threePt" dir="t"/>
          </a:scene3d>
        </p:spPr>
      </p:pic>
      <p:pic>
        <p:nvPicPr>
          <p:cNvPr id="11" name="Imagem 10"/>
          <p:cNvPicPr>
            <a:picLocks noChangeAspect="1"/>
          </p:cNvPicPr>
          <p:nvPr/>
        </p:nvPicPr>
        <p:blipFill>
          <a:blip r:embed="rId3"/>
          <a:stretch>
            <a:fillRect/>
          </a:stretch>
        </p:blipFill>
        <p:spPr>
          <a:xfrm>
            <a:off x="6435499" y="4077085"/>
            <a:ext cx="2705100" cy="1685925"/>
          </a:xfrm>
          <a:prstGeom prst="rect">
            <a:avLst/>
          </a:prstGeom>
          <a:scene3d>
            <a:camera prst="isometricOffAxis2Left"/>
            <a:lightRig rig="threePt" dir="t"/>
          </a:scene3d>
        </p:spPr>
      </p:pic>
      <p:pic>
        <p:nvPicPr>
          <p:cNvPr id="12" name="Imagem 11"/>
          <p:cNvPicPr>
            <a:picLocks noChangeAspect="1"/>
          </p:cNvPicPr>
          <p:nvPr/>
        </p:nvPicPr>
        <p:blipFill>
          <a:blip r:embed="rId4"/>
          <a:stretch>
            <a:fillRect/>
          </a:stretch>
        </p:blipFill>
        <p:spPr>
          <a:xfrm>
            <a:off x="3519460" y="3214417"/>
            <a:ext cx="2476500" cy="1385626"/>
          </a:xfrm>
          <a:prstGeom prst="rect">
            <a:avLst/>
          </a:prstGeom>
          <a:scene3d>
            <a:camera prst="perspectiveRight"/>
            <a:lightRig rig="threePt" dir="t"/>
          </a:scene3d>
        </p:spPr>
      </p:pic>
      <p:pic>
        <p:nvPicPr>
          <p:cNvPr id="15" name="Imagem 14"/>
          <p:cNvPicPr>
            <a:picLocks noChangeAspect="1"/>
          </p:cNvPicPr>
          <p:nvPr/>
        </p:nvPicPr>
        <p:blipFill>
          <a:blip r:embed="rId5"/>
          <a:stretch>
            <a:fillRect/>
          </a:stretch>
        </p:blipFill>
        <p:spPr>
          <a:xfrm>
            <a:off x="718680" y="4135407"/>
            <a:ext cx="2480551" cy="1999084"/>
          </a:xfrm>
          <a:prstGeom prst="rect">
            <a:avLst/>
          </a:prstGeom>
          <a:scene3d>
            <a:camera prst="isometricOffAxis1Right"/>
            <a:lightRig rig="threePt" dir="t"/>
          </a:scene3d>
        </p:spPr>
      </p:pic>
      <p:pic>
        <p:nvPicPr>
          <p:cNvPr id="13" name="Imagem 12"/>
          <p:cNvPicPr>
            <a:picLocks noChangeAspect="1"/>
          </p:cNvPicPr>
          <p:nvPr/>
        </p:nvPicPr>
        <p:blipFill>
          <a:blip r:embed="rId6"/>
          <a:stretch>
            <a:fillRect/>
          </a:stretch>
        </p:blipFill>
        <p:spPr>
          <a:xfrm>
            <a:off x="2157848" y="4777891"/>
            <a:ext cx="2654569" cy="1774244"/>
          </a:xfrm>
          <a:prstGeom prst="rect">
            <a:avLst/>
          </a:prstGeom>
          <a:scene3d>
            <a:camera prst="isometricOffAxis1Right"/>
            <a:lightRig rig="threePt" dir="t"/>
          </a:scene3d>
        </p:spPr>
      </p:pic>
      <p:pic>
        <p:nvPicPr>
          <p:cNvPr id="14" name="Imagem 13"/>
          <p:cNvPicPr>
            <a:picLocks noChangeAspect="1"/>
          </p:cNvPicPr>
          <p:nvPr/>
        </p:nvPicPr>
        <p:blipFill>
          <a:blip r:embed="rId7"/>
          <a:stretch>
            <a:fillRect/>
          </a:stretch>
        </p:blipFill>
        <p:spPr>
          <a:xfrm>
            <a:off x="5354578" y="4729575"/>
            <a:ext cx="2436872" cy="1760185"/>
          </a:xfrm>
          <a:prstGeom prst="rect">
            <a:avLst/>
          </a:prstGeom>
          <a:scene3d>
            <a:camera prst="isometricOffAxis2Left"/>
            <a:lightRig rig="threePt" dir="t"/>
          </a:scene3d>
        </p:spPr>
      </p:pic>
      <p:pic>
        <p:nvPicPr>
          <p:cNvPr id="6" name="Imagem 5" descr="fedora_transformation.jpg"/>
          <p:cNvPicPr>
            <a:picLocks noChangeAspect="1"/>
          </p:cNvPicPr>
          <p:nvPr/>
        </p:nvPicPr>
        <p:blipFill>
          <a:blip r:embed="rId8" cstate="print"/>
          <a:stretch>
            <a:fillRect/>
          </a:stretch>
        </p:blipFill>
        <p:spPr>
          <a:xfrm>
            <a:off x="4149083" y="5254268"/>
            <a:ext cx="1874534" cy="1418042"/>
          </a:xfrm>
          <a:prstGeom prst="rect">
            <a:avLst/>
          </a:prstGeom>
          <a:scene3d>
            <a:camera prst="perspectiveRight"/>
            <a:lightRig rig="threePt" dir="t"/>
          </a:scene3d>
        </p:spPr>
      </p:pic>
      <p:sp>
        <p:nvSpPr>
          <p:cNvPr id="16" name="Marcador de Posição do Número do Diapositivo 15"/>
          <p:cNvSpPr>
            <a:spLocks noGrp="1"/>
          </p:cNvSpPr>
          <p:nvPr>
            <p:ph type="sldNum" sz="quarter" idx="12"/>
          </p:nvPr>
        </p:nvSpPr>
        <p:spPr/>
        <p:txBody>
          <a:bodyPr/>
          <a:lstStyle/>
          <a:p>
            <a:fld id="{2119D8CF-8DEC-4D9F-84EE-ADF04DFF3391}" type="slidenum">
              <a:rPr lang="pt-BR" smtClean="0"/>
              <a:pPr/>
              <a:t>2</a:t>
            </a:fld>
            <a:endParaRPr lang="pt-BR" dirty="0"/>
          </a:p>
        </p:txBody>
      </p:sp>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1143000"/>
          </a:xfrm>
        </p:spPr>
        <p:txBody>
          <a:bodyPr/>
          <a:lstStyle/>
          <a:p>
            <a:pPr algn="ctr"/>
            <a:r>
              <a:rPr lang="pt-BR" dirty="0">
                <a:latin typeface="Calibri" pitchFamily="34" charset="0"/>
              </a:rPr>
              <a:t>Windows</a:t>
            </a:r>
            <a:endParaRPr lang="pt-BR" dirty="0">
              <a:solidFill>
                <a:srgbClr val="FF0000"/>
              </a:solidFill>
              <a:latin typeface="Calibri" pitchFamily="34" charset="0"/>
            </a:endParaRPr>
          </a:p>
        </p:txBody>
      </p:sp>
      <p:sp>
        <p:nvSpPr>
          <p:cNvPr id="2" name="Espaço Reservado para Conteúdo 1"/>
          <p:cNvSpPr>
            <a:spLocks noGrp="1"/>
          </p:cNvSpPr>
          <p:nvPr>
            <p:ph idx="1"/>
          </p:nvPr>
        </p:nvSpPr>
        <p:spPr>
          <a:xfrm>
            <a:off x="500034" y="1071554"/>
            <a:ext cx="8229600" cy="3143272"/>
          </a:xfrm>
        </p:spPr>
        <p:txBody>
          <a:bodyPr>
            <a:normAutofit/>
          </a:bodyPr>
          <a:lstStyle/>
          <a:p>
            <a:pPr algn="just"/>
            <a:r>
              <a:rPr lang="pt-BR" sz="2400" dirty="0">
                <a:latin typeface="Calibri" pitchFamily="34" charset="0"/>
              </a:rPr>
              <a:t>Como já foi visto, o Windows é um sistema operacional, sendo um dos primeiros programas a serem executados pelo computador. Sua função é deixar o computador pronto para operação. Através de um ambiente multitarefa, o Windows gerencia todo o processamento do computador, permitindo ao usuário executar vários programas simultaneamente. A palavra Windows em português significa janelas.</a:t>
            </a:r>
          </a:p>
        </p:txBody>
      </p:sp>
      <p:pic>
        <p:nvPicPr>
          <p:cNvPr id="4" name="Imagem 3" descr="desktopmi9.jpg"/>
          <p:cNvPicPr>
            <a:picLocks noChangeAspect="1"/>
          </p:cNvPicPr>
          <p:nvPr/>
        </p:nvPicPr>
        <p:blipFill>
          <a:blip r:embed="rId2"/>
          <a:stretch>
            <a:fillRect/>
          </a:stretch>
        </p:blipFill>
        <p:spPr>
          <a:xfrm>
            <a:off x="6072198" y="4286256"/>
            <a:ext cx="2905124" cy="2178844"/>
          </a:xfrm>
          <a:prstGeom prst="rect">
            <a:avLst/>
          </a:prstGeom>
        </p:spPr>
      </p:pic>
      <p:pic>
        <p:nvPicPr>
          <p:cNvPr id="5" name="Imagem 4" descr="windows_xp_iniciar.jpg"/>
          <p:cNvPicPr>
            <a:picLocks noChangeAspect="1"/>
          </p:cNvPicPr>
          <p:nvPr/>
        </p:nvPicPr>
        <p:blipFill>
          <a:blip r:embed="rId3"/>
          <a:stretch>
            <a:fillRect/>
          </a:stretch>
        </p:blipFill>
        <p:spPr>
          <a:xfrm>
            <a:off x="3143240" y="4286256"/>
            <a:ext cx="2571767" cy="1928826"/>
          </a:xfrm>
          <a:prstGeom prst="rect">
            <a:avLst/>
          </a:prstGeom>
        </p:spPr>
      </p:pic>
      <p:pic>
        <p:nvPicPr>
          <p:cNvPr id="6" name="Imagem 5" descr="051115xp01_boot.gif"/>
          <p:cNvPicPr>
            <a:picLocks noChangeAspect="1"/>
          </p:cNvPicPr>
          <p:nvPr/>
        </p:nvPicPr>
        <p:blipFill>
          <a:blip r:embed="rId4"/>
          <a:stretch>
            <a:fillRect/>
          </a:stretch>
        </p:blipFill>
        <p:spPr>
          <a:xfrm>
            <a:off x="500034" y="4143380"/>
            <a:ext cx="2190744" cy="1643058"/>
          </a:xfrm>
          <a:prstGeom prst="rect">
            <a:avLst/>
          </a:prstGeom>
        </p:spPr>
      </p:pic>
      <p:sp>
        <p:nvSpPr>
          <p:cNvPr id="7" name="Marcador de Posição do Número do Diapositivo 6"/>
          <p:cNvSpPr>
            <a:spLocks noGrp="1"/>
          </p:cNvSpPr>
          <p:nvPr>
            <p:ph type="sldNum" sz="quarter" idx="12"/>
          </p:nvPr>
        </p:nvSpPr>
        <p:spPr/>
        <p:txBody>
          <a:bodyPr/>
          <a:lstStyle/>
          <a:p>
            <a:fld id="{2119D8CF-8DEC-4D9F-84EE-ADF04DFF3391}" type="slidenum">
              <a:rPr lang="pt-BR" smtClean="0"/>
              <a:pPr/>
              <a:t>3</a:t>
            </a:fld>
            <a:endParaRPr lang="pt-BR"/>
          </a:p>
        </p:txBody>
      </p:sp>
    </p:spTree>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1143000"/>
          </a:xfrm>
        </p:spPr>
        <p:txBody>
          <a:bodyPr/>
          <a:lstStyle/>
          <a:p>
            <a:pPr algn="ctr"/>
            <a:r>
              <a:rPr lang="pt-BR" dirty="0">
                <a:latin typeface="Calibri" pitchFamily="34" charset="0"/>
              </a:rPr>
              <a:t>Windows - </a:t>
            </a:r>
            <a:r>
              <a:rPr lang="pt-BR" dirty="0">
                <a:solidFill>
                  <a:srgbClr val="FF0000"/>
                </a:solidFill>
                <a:latin typeface="Calibri" pitchFamily="34" charset="0"/>
              </a:rPr>
              <a:t>Origem e história</a:t>
            </a:r>
          </a:p>
        </p:txBody>
      </p:sp>
      <p:sp>
        <p:nvSpPr>
          <p:cNvPr id="2" name="Espaço Reservado para Conteúdo 1"/>
          <p:cNvSpPr>
            <a:spLocks noGrp="1"/>
          </p:cNvSpPr>
          <p:nvPr>
            <p:ph idx="1"/>
          </p:nvPr>
        </p:nvSpPr>
        <p:spPr>
          <a:xfrm>
            <a:off x="428596" y="1071546"/>
            <a:ext cx="8229600" cy="3643338"/>
          </a:xfrm>
        </p:spPr>
        <p:txBody>
          <a:bodyPr>
            <a:normAutofit/>
          </a:bodyPr>
          <a:lstStyle/>
          <a:p>
            <a:r>
              <a:rPr lang="pt-BR" dirty="0">
                <a:latin typeface="Calibri" pitchFamily="34" charset="0"/>
              </a:rPr>
              <a:t>A Microsoft começou o desenvolvimento de um Gerenciador de Interface (subseqüente renomeado Microsoft Windows) em setembro de 1981. O Windows só começa a ser tecnicamente considerado como um SO a partir da versão Windows NT, lançada em Agosto de 1993. O que havia antes eram sistemas gráficos sendo executados sobre alguma versão dos sistemas compatíveis com DOS, como MS-DOS, PC-DOS ou DR-DOS. Somente o MSDOS era produzido pela própria Microsoft.</a:t>
            </a:r>
          </a:p>
        </p:txBody>
      </p:sp>
      <p:pic>
        <p:nvPicPr>
          <p:cNvPr id="4" name="Picture 2"/>
          <p:cNvPicPr>
            <a:picLocks noChangeAspect="1" noChangeArrowheads="1"/>
          </p:cNvPicPr>
          <p:nvPr/>
        </p:nvPicPr>
        <p:blipFill>
          <a:blip r:embed="rId2" cstate="print"/>
          <a:srcRect/>
          <a:stretch>
            <a:fillRect/>
          </a:stretch>
        </p:blipFill>
        <p:spPr bwMode="auto">
          <a:xfrm>
            <a:off x="1331640" y="3890704"/>
            <a:ext cx="2714644" cy="1895726"/>
          </a:xfrm>
          <a:prstGeom prst="rect">
            <a:avLst/>
          </a:prstGeom>
          <a:noFill/>
          <a:ln w="9525">
            <a:noFill/>
            <a:miter lim="800000"/>
            <a:headEnd/>
            <a:tailEnd/>
          </a:ln>
          <a:effectLst/>
        </p:spPr>
      </p:pic>
      <p:pic>
        <p:nvPicPr>
          <p:cNvPr id="5" name="Imagem 4" descr="MSDOS.jpg"/>
          <p:cNvPicPr>
            <a:picLocks noChangeAspect="1"/>
          </p:cNvPicPr>
          <p:nvPr/>
        </p:nvPicPr>
        <p:blipFill>
          <a:blip r:embed="rId3"/>
          <a:stretch>
            <a:fillRect/>
          </a:stretch>
        </p:blipFill>
        <p:spPr>
          <a:xfrm>
            <a:off x="5197775" y="4164504"/>
            <a:ext cx="2308930" cy="2172307"/>
          </a:xfrm>
          <a:prstGeom prst="rect">
            <a:avLst/>
          </a:prstGeom>
        </p:spPr>
      </p:pic>
      <p:sp>
        <p:nvSpPr>
          <p:cNvPr id="6" name="Marcador de Posição do Número do Diapositivo 5"/>
          <p:cNvSpPr>
            <a:spLocks noGrp="1"/>
          </p:cNvSpPr>
          <p:nvPr>
            <p:ph type="sldNum" sz="quarter" idx="12"/>
          </p:nvPr>
        </p:nvSpPr>
        <p:spPr>
          <a:xfrm>
            <a:off x="8100391" y="6356351"/>
            <a:ext cx="420153" cy="365125"/>
          </a:xfrm>
        </p:spPr>
        <p:txBody>
          <a:bodyPr/>
          <a:lstStyle/>
          <a:p>
            <a:fld id="{2119D8CF-8DEC-4D9F-84EE-ADF04DFF3391}" type="slidenum">
              <a:rPr lang="pt-BR" sz="1000" smtClean="0">
                <a:solidFill>
                  <a:srgbClr val="C00000"/>
                </a:solidFill>
              </a:rPr>
              <a:pPr/>
              <a:t>4</a:t>
            </a:fld>
            <a:endParaRPr lang="pt-BR" sz="1000">
              <a:solidFill>
                <a:srgbClr val="C00000"/>
              </a:solidFill>
            </a:endParaRPr>
          </a:p>
        </p:txBody>
      </p:sp>
    </p:spTree>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1143000"/>
          </a:xfrm>
        </p:spPr>
        <p:txBody>
          <a:bodyPr/>
          <a:lstStyle/>
          <a:p>
            <a:pPr algn="ctr"/>
            <a:r>
              <a:rPr lang="pt-BR" dirty="0">
                <a:latin typeface="Calibri" pitchFamily="34" charset="0"/>
              </a:rPr>
              <a:t>Windows - </a:t>
            </a:r>
            <a:r>
              <a:rPr lang="pt-BR" dirty="0">
                <a:solidFill>
                  <a:srgbClr val="FF0000"/>
                </a:solidFill>
                <a:latin typeface="Calibri" pitchFamily="34" charset="0"/>
              </a:rPr>
              <a:t>Origem e história</a:t>
            </a:r>
            <a:endParaRPr lang="pt-BR" dirty="0"/>
          </a:p>
        </p:txBody>
      </p:sp>
      <p:sp>
        <p:nvSpPr>
          <p:cNvPr id="2" name="Espaço Reservado para Conteúdo 1"/>
          <p:cNvSpPr>
            <a:spLocks noGrp="1"/>
          </p:cNvSpPr>
          <p:nvPr>
            <p:ph idx="1"/>
          </p:nvPr>
        </p:nvSpPr>
        <p:spPr>
          <a:xfrm>
            <a:off x="0" y="857232"/>
            <a:ext cx="6072230" cy="5786454"/>
          </a:xfrm>
        </p:spPr>
        <p:txBody>
          <a:bodyPr>
            <a:normAutofit/>
          </a:bodyPr>
          <a:lstStyle/>
          <a:p>
            <a:r>
              <a:rPr lang="pt-BR" sz="2800" dirty="0">
                <a:latin typeface="Calibri" pitchFamily="34" charset="0"/>
              </a:rPr>
              <a:t>O MS-DOS é um sistema operativo que não dispõe de interface gráfica, funciona através de comandos de texto introduzidos no teclado pelo utilizador. O Windows surgiu inicialmente como uma interface gráfica para MS-DOS, que permitia correr programas em modo gráfico, o que permitiu a utilização do mouse, que até à altura era considerado supérfluo em computadores de tipo IBM-PC.</a:t>
            </a:r>
            <a:endParaRPr lang="pt-BR" dirty="0">
              <a:latin typeface="Calibri" pitchFamily="34" charset="0"/>
            </a:endParaRPr>
          </a:p>
        </p:txBody>
      </p:sp>
      <p:pic>
        <p:nvPicPr>
          <p:cNvPr id="6" name="Imagem 5" descr="2DD1F9_1.jpg"/>
          <p:cNvPicPr>
            <a:picLocks noChangeAspect="1"/>
          </p:cNvPicPr>
          <p:nvPr/>
        </p:nvPicPr>
        <p:blipFill>
          <a:blip r:embed="rId2"/>
          <a:stretch>
            <a:fillRect/>
          </a:stretch>
        </p:blipFill>
        <p:spPr>
          <a:xfrm>
            <a:off x="6072198" y="1928802"/>
            <a:ext cx="2643206" cy="2581533"/>
          </a:xfrm>
          <a:prstGeom prst="rect">
            <a:avLst/>
          </a:prstGeom>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5</a:t>
            </a:fld>
            <a:endParaRPr lang="pt-BR"/>
          </a:p>
        </p:txBody>
      </p:sp>
    </p:spTree>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500034" y="0"/>
            <a:ext cx="8229600" cy="1143000"/>
          </a:xfrm>
        </p:spPr>
        <p:txBody>
          <a:bodyPr/>
          <a:lstStyle/>
          <a:p>
            <a:pPr algn="ctr"/>
            <a:r>
              <a:rPr lang="pt-BR" dirty="0">
                <a:latin typeface="Calibri" pitchFamily="34" charset="0"/>
              </a:rPr>
              <a:t>Windows - </a:t>
            </a:r>
            <a:r>
              <a:rPr lang="pt-BR" dirty="0">
                <a:solidFill>
                  <a:srgbClr val="FF0000"/>
                </a:solidFill>
                <a:latin typeface="Calibri" pitchFamily="34" charset="0"/>
              </a:rPr>
              <a:t>Origem e história</a:t>
            </a:r>
            <a:endParaRPr lang="pt-BR" dirty="0"/>
          </a:p>
        </p:txBody>
      </p:sp>
      <p:pic>
        <p:nvPicPr>
          <p:cNvPr id="4" name="Imagem 3" descr="msdos.jpg"/>
          <p:cNvPicPr>
            <a:picLocks noChangeAspect="1"/>
          </p:cNvPicPr>
          <p:nvPr/>
        </p:nvPicPr>
        <p:blipFill>
          <a:blip r:embed="rId2"/>
          <a:stretch>
            <a:fillRect/>
          </a:stretch>
        </p:blipFill>
        <p:spPr>
          <a:xfrm>
            <a:off x="785786" y="1000108"/>
            <a:ext cx="7858180" cy="5643602"/>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6</a:t>
            </a:fld>
            <a:endParaRPr lang="pt-BR"/>
          </a:p>
        </p:txBody>
      </p:sp>
    </p:spTree>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928670"/>
          </a:xfrm>
        </p:spPr>
        <p:txBody>
          <a:bodyPr/>
          <a:lstStyle/>
          <a:p>
            <a:pPr algn="ctr"/>
            <a:r>
              <a:rPr lang="pt-BR" b="1" dirty="0">
                <a:solidFill>
                  <a:srgbClr val="C00000"/>
                </a:solidFill>
                <a:latin typeface="Calibri" pitchFamily="34" charset="0"/>
              </a:rPr>
              <a:t>Windows - Origem e história</a:t>
            </a:r>
            <a:endParaRPr lang="pt-BR" b="1" dirty="0">
              <a:solidFill>
                <a:srgbClr val="C00000"/>
              </a:solidFill>
            </a:endParaRPr>
          </a:p>
        </p:txBody>
      </p:sp>
      <p:sp>
        <p:nvSpPr>
          <p:cNvPr id="2" name="Espaço Reservado para Conteúdo 1"/>
          <p:cNvSpPr>
            <a:spLocks noGrp="1"/>
          </p:cNvSpPr>
          <p:nvPr>
            <p:ph idx="1"/>
          </p:nvPr>
        </p:nvSpPr>
        <p:spPr>
          <a:xfrm>
            <a:off x="285720" y="571480"/>
            <a:ext cx="3571900" cy="5953864"/>
          </a:xfrm>
        </p:spPr>
        <p:txBody>
          <a:bodyPr>
            <a:normAutofit fontScale="85000" lnSpcReduction="20000"/>
          </a:bodyPr>
          <a:lstStyle/>
          <a:p>
            <a:endParaRPr lang="pt-BR" dirty="0"/>
          </a:p>
          <a:p>
            <a:pPr lvl="1"/>
            <a:r>
              <a:rPr lang="pt-BR" sz="2800" b="1" dirty="0"/>
              <a:t>Windows 1.0x</a:t>
            </a:r>
          </a:p>
          <a:p>
            <a:pPr lvl="1"/>
            <a:r>
              <a:rPr lang="pt-BR" sz="2800" b="1" dirty="0"/>
              <a:t>Windows 2.xx</a:t>
            </a:r>
          </a:p>
          <a:p>
            <a:pPr lvl="1"/>
            <a:r>
              <a:rPr lang="pt-BR" sz="2800" b="1" dirty="0"/>
              <a:t>Windows 3.1</a:t>
            </a:r>
          </a:p>
          <a:p>
            <a:pPr lvl="1"/>
            <a:r>
              <a:rPr lang="pt-BR" sz="2800" b="1" dirty="0">
                <a:solidFill>
                  <a:srgbClr val="FF0000"/>
                </a:solidFill>
              </a:rPr>
              <a:t>Windows 3.11</a:t>
            </a:r>
          </a:p>
          <a:p>
            <a:pPr lvl="1"/>
            <a:r>
              <a:rPr lang="pt-BR" sz="2800" b="1" dirty="0"/>
              <a:t>Windows NT</a:t>
            </a:r>
          </a:p>
          <a:p>
            <a:pPr lvl="1"/>
            <a:r>
              <a:rPr lang="pt-BR" sz="2800" b="1" dirty="0"/>
              <a:t>Windows 95</a:t>
            </a:r>
          </a:p>
          <a:p>
            <a:pPr lvl="1"/>
            <a:r>
              <a:rPr lang="pt-BR" sz="2800" b="1" dirty="0">
                <a:solidFill>
                  <a:srgbClr val="FF0000"/>
                </a:solidFill>
              </a:rPr>
              <a:t>Windows 98</a:t>
            </a:r>
          </a:p>
          <a:p>
            <a:pPr lvl="1"/>
            <a:r>
              <a:rPr lang="pt-BR" sz="2800" b="1" dirty="0">
                <a:solidFill>
                  <a:srgbClr val="FF0000"/>
                </a:solidFill>
              </a:rPr>
              <a:t>Windows 98 SE</a:t>
            </a:r>
          </a:p>
          <a:p>
            <a:pPr lvl="1"/>
            <a:r>
              <a:rPr lang="pt-BR" sz="2800" b="1" dirty="0"/>
              <a:t>Windows </a:t>
            </a:r>
            <a:r>
              <a:rPr lang="pt-BR" sz="2800" b="1" dirty="0" err="1"/>
              <a:t>Neptune</a:t>
            </a:r>
            <a:endParaRPr lang="pt-BR" sz="2800" b="1" dirty="0"/>
          </a:p>
          <a:p>
            <a:pPr lvl="1"/>
            <a:r>
              <a:rPr lang="pt-BR" sz="2800" b="1" dirty="0">
                <a:solidFill>
                  <a:srgbClr val="FF0000"/>
                </a:solidFill>
              </a:rPr>
              <a:t>Windows 2000</a:t>
            </a:r>
          </a:p>
          <a:p>
            <a:pPr lvl="1"/>
            <a:r>
              <a:rPr lang="pt-BR" sz="2800" b="1" dirty="0">
                <a:solidFill>
                  <a:srgbClr val="FF0000"/>
                </a:solidFill>
              </a:rPr>
              <a:t>Windows ME</a:t>
            </a:r>
          </a:p>
          <a:p>
            <a:pPr lvl="1"/>
            <a:r>
              <a:rPr lang="pt-BR" sz="2800" b="1" dirty="0">
                <a:solidFill>
                  <a:srgbClr val="FF0000"/>
                </a:solidFill>
              </a:rPr>
              <a:t>Windows XP</a:t>
            </a:r>
          </a:p>
          <a:p>
            <a:pPr lvl="1"/>
            <a:r>
              <a:rPr lang="pt-BR" sz="2800" b="1" dirty="0"/>
              <a:t>Windows Server 2003</a:t>
            </a:r>
          </a:p>
          <a:p>
            <a:pPr lvl="1"/>
            <a:r>
              <a:rPr lang="pt-BR" sz="2800" b="1" dirty="0">
                <a:solidFill>
                  <a:srgbClr val="FF0000"/>
                </a:solidFill>
              </a:rPr>
              <a:t>Windows Vista</a:t>
            </a:r>
          </a:p>
          <a:p>
            <a:pPr lvl="1"/>
            <a:r>
              <a:rPr lang="pt-BR" sz="2800" b="1" dirty="0"/>
              <a:t>Windows Server 2008</a:t>
            </a:r>
          </a:p>
          <a:p>
            <a:pPr lvl="1"/>
            <a:r>
              <a:rPr lang="pt-BR" sz="2800" b="1" dirty="0">
                <a:solidFill>
                  <a:srgbClr val="FF0000"/>
                </a:solidFill>
              </a:rPr>
              <a:t>Windows 7</a:t>
            </a:r>
          </a:p>
          <a:p>
            <a:pPr lvl="1"/>
            <a:r>
              <a:rPr lang="pt-BR" sz="2800" b="1" dirty="0"/>
              <a:t>Windows CE</a:t>
            </a:r>
          </a:p>
          <a:p>
            <a:pPr lvl="1"/>
            <a:r>
              <a:rPr lang="pt-BR" sz="2800" b="1" dirty="0">
                <a:solidFill>
                  <a:srgbClr val="FF0000"/>
                </a:solidFill>
              </a:rPr>
              <a:t>Windows 8</a:t>
            </a:r>
          </a:p>
          <a:p>
            <a:pPr lvl="1"/>
            <a:endParaRPr lang="pt-BR" sz="2400" dirty="0"/>
          </a:p>
          <a:p>
            <a:pPr lvl="1"/>
            <a:endParaRPr lang="pt-BR" sz="2400" dirty="0"/>
          </a:p>
          <a:p>
            <a:endParaRPr lang="pt-BR" dirty="0"/>
          </a:p>
        </p:txBody>
      </p:sp>
      <p:pic>
        <p:nvPicPr>
          <p:cNvPr id="4" name="Imagem 3" descr="win311exit.gif"/>
          <p:cNvPicPr>
            <a:picLocks noChangeAspect="1"/>
          </p:cNvPicPr>
          <p:nvPr/>
        </p:nvPicPr>
        <p:blipFill>
          <a:blip r:embed="rId2"/>
          <a:stretch>
            <a:fillRect/>
          </a:stretch>
        </p:blipFill>
        <p:spPr>
          <a:xfrm>
            <a:off x="6500826" y="3071810"/>
            <a:ext cx="2286016" cy="1714512"/>
          </a:xfrm>
          <a:prstGeom prst="rect">
            <a:avLst/>
          </a:prstGeom>
        </p:spPr>
      </p:pic>
      <p:pic>
        <p:nvPicPr>
          <p:cNvPr id="5" name="Imagem 4" descr="windows_nt_3_1_screenshot.gif"/>
          <p:cNvPicPr>
            <a:picLocks noChangeAspect="1"/>
          </p:cNvPicPr>
          <p:nvPr/>
        </p:nvPicPr>
        <p:blipFill>
          <a:blip r:embed="rId3"/>
          <a:stretch>
            <a:fillRect/>
          </a:stretch>
        </p:blipFill>
        <p:spPr>
          <a:xfrm>
            <a:off x="5286380" y="1714488"/>
            <a:ext cx="1857388" cy="1393041"/>
          </a:xfrm>
          <a:prstGeom prst="rect">
            <a:avLst/>
          </a:prstGeom>
        </p:spPr>
      </p:pic>
      <p:pic>
        <p:nvPicPr>
          <p:cNvPr id="1026" name="Picture 2"/>
          <p:cNvPicPr>
            <a:picLocks noChangeAspect="1" noChangeArrowheads="1"/>
          </p:cNvPicPr>
          <p:nvPr/>
        </p:nvPicPr>
        <p:blipFill>
          <a:blip r:embed="rId4" cstate="print"/>
          <a:srcRect/>
          <a:stretch>
            <a:fillRect/>
          </a:stretch>
        </p:blipFill>
        <p:spPr bwMode="auto">
          <a:xfrm>
            <a:off x="3714744" y="928670"/>
            <a:ext cx="2000264" cy="1396851"/>
          </a:xfrm>
          <a:prstGeom prst="rect">
            <a:avLst/>
          </a:prstGeom>
          <a:noFill/>
          <a:ln w="9525">
            <a:noFill/>
            <a:miter lim="800000"/>
            <a:headEnd/>
            <a:tailEnd/>
          </a:ln>
          <a:effectLst/>
        </p:spPr>
      </p:pic>
      <p:pic>
        <p:nvPicPr>
          <p:cNvPr id="12" name="Imagem 11" descr="imagem_windows_nashville02.jpg"/>
          <p:cNvPicPr>
            <a:picLocks noChangeAspect="1"/>
          </p:cNvPicPr>
          <p:nvPr/>
        </p:nvPicPr>
        <p:blipFill>
          <a:blip r:embed="rId5"/>
          <a:stretch>
            <a:fillRect/>
          </a:stretch>
        </p:blipFill>
        <p:spPr>
          <a:xfrm>
            <a:off x="4214810" y="5143512"/>
            <a:ext cx="2019295" cy="1514471"/>
          </a:xfrm>
          <a:prstGeom prst="rect">
            <a:avLst/>
          </a:prstGeom>
        </p:spPr>
      </p:pic>
      <p:pic>
        <p:nvPicPr>
          <p:cNvPr id="14" name="Imagem 13" descr="f5.jpg"/>
          <p:cNvPicPr>
            <a:picLocks noChangeAspect="1"/>
          </p:cNvPicPr>
          <p:nvPr/>
        </p:nvPicPr>
        <p:blipFill>
          <a:blip r:embed="rId6" cstate="print"/>
          <a:stretch>
            <a:fillRect/>
          </a:stretch>
        </p:blipFill>
        <p:spPr>
          <a:xfrm>
            <a:off x="3857620" y="3071810"/>
            <a:ext cx="1951306" cy="1463480"/>
          </a:xfrm>
          <a:prstGeom prst="rect">
            <a:avLst/>
          </a:prstGeom>
        </p:spPr>
      </p:pic>
      <p:pic>
        <p:nvPicPr>
          <p:cNvPr id="15" name="Imagem 14" descr="desktopmi9.jpg"/>
          <p:cNvPicPr>
            <a:picLocks noChangeAspect="1"/>
          </p:cNvPicPr>
          <p:nvPr/>
        </p:nvPicPr>
        <p:blipFill>
          <a:blip r:embed="rId7"/>
          <a:stretch>
            <a:fillRect/>
          </a:stretch>
        </p:blipFill>
        <p:spPr>
          <a:xfrm>
            <a:off x="5786446" y="4357694"/>
            <a:ext cx="2095515" cy="1571636"/>
          </a:xfrm>
          <a:prstGeom prst="rect">
            <a:avLst/>
          </a:prstGeom>
        </p:spPr>
      </p:pic>
      <p:sp>
        <p:nvSpPr>
          <p:cNvPr id="6" name="Marcador de Posição do Número do Diapositivo 5"/>
          <p:cNvSpPr>
            <a:spLocks noGrp="1"/>
          </p:cNvSpPr>
          <p:nvPr>
            <p:ph type="sldNum" sz="quarter" idx="12"/>
          </p:nvPr>
        </p:nvSpPr>
        <p:spPr/>
        <p:txBody>
          <a:bodyPr/>
          <a:lstStyle/>
          <a:p>
            <a:fld id="{2119D8CF-8DEC-4D9F-84EE-ADF04DFF3391}" type="slidenum">
              <a:rPr lang="pt-BR" smtClean="0"/>
              <a:pPr/>
              <a:t>7</a:t>
            </a:fld>
            <a:endParaRPr lang="pt-BR"/>
          </a:p>
        </p:txBody>
      </p:sp>
    </p:spTree>
  </p:cSld>
  <p:clrMapOvr>
    <a:masterClrMapping/>
  </p:clrMapOvr>
  <p:transition>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win31a.jpg"/>
          <p:cNvPicPr>
            <a:picLocks noChangeAspect="1"/>
          </p:cNvPicPr>
          <p:nvPr/>
        </p:nvPicPr>
        <p:blipFill>
          <a:blip r:embed="rId2"/>
          <a:stretch>
            <a:fillRect/>
          </a:stretch>
        </p:blipFill>
        <p:spPr>
          <a:xfrm>
            <a:off x="5143504" y="1071546"/>
            <a:ext cx="3768724" cy="5286412"/>
          </a:xfrm>
          <a:prstGeom prst="rect">
            <a:avLst/>
          </a:prstGeom>
        </p:spPr>
      </p:pic>
      <p:sp>
        <p:nvSpPr>
          <p:cNvPr id="3" name="Título 2"/>
          <p:cNvSpPr>
            <a:spLocks noGrp="1"/>
          </p:cNvSpPr>
          <p:nvPr>
            <p:ph type="title"/>
          </p:nvPr>
        </p:nvSpPr>
        <p:spPr>
          <a:xfrm>
            <a:off x="428596" y="0"/>
            <a:ext cx="8229600" cy="1143000"/>
          </a:xfrm>
        </p:spPr>
        <p:txBody>
          <a:bodyPr/>
          <a:lstStyle/>
          <a:p>
            <a:pPr algn="ctr"/>
            <a:r>
              <a:rPr lang="pt-BR" dirty="0">
                <a:latin typeface="Calibri" pitchFamily="34" charset="0"/>
              </a:rPr>
              <a:t>Windows - </a:t>
            </a:r>
            <a:r>
              <a:rPr lang="pt-BR" dirty="0">
                <a:solidFill>
                  <a:srgbClr val="FF0000"/>
                </a:solidFill>
                <a:latin typeface="Calibri" pitchFamily="34" charset="0"/>
              </a:rPr>
              <a:t>Origem e história</a:t>
            </a:r>
          </a:p>
        </p:txBody>
      </p:sp>
      <p:sp>
        <p:nvSpPr>
          <p:cNvPr id="2" name="Espaço Reservado para Conteúdo 1"/>
          <p:cNvSpPr>
            <a:spLocks noGrp="1"/>
          </p:cNvSpPr>
          <p:nvPr>
            <p:ph idx="1"/>
          </p:nvPr>
        </p:nvSpPr>
        <p:spPr>
          <a:xfrm>
            <a:off x="0" y="1071546"/>
            <a:ext cx="5214942" cy="5143536"/>
          </a:xfrm>
        </p:spPr>
        <p:txBody>
          <a:bodyPr>
            <a:normAutofit/>
          </a:bodyPr>
          <a:lstStyle/>
          <a:p>
            <a:r>
              <a:rPr lang="pt-BR" dirty="0">
                <a:latin typeface="Calibri" pitchFamily="34" charset="0"/>
              </a:rPr>
              <a:t>O </a:t>
            </a:r>
            <a:r>
              <a:rPr lang="pt-BR" dirty="0">
                <a:solidFill>
                  <a:srgbClr val="FF0000"/>
                </a:solidFill>
                <a:latin typeface="Calibri" pitchFamily="34" charset="0"/>
              </a:rPr>
              <a:t>Windows 3.1 </a:t>
            </a:r>
            <a:r>
              <a:rPr lang="pt-BR" dirty="0">
                <a:latin typeface="Calibri" pitchFamily="34" charset="0"/>
              </a:rPr>
              <a:t>foi o primeiro sucesso amplo da Microsoft e foi lançado em </a:t>
            </a:r>
            <a:r>
              <a:rPr lang="pt-BR" dirty="0">
                <a:solidFill>
                  <a:srgbClr val="FF0000"/>
                </a:solidFill>
                <a:latin typeface="Calibri" pitchFamily="34" charset="0"/>
              </a:rPr>
              <a:t>22 de Maio de 1990</a:t>
            </a:r>
            <a:r>
              <a:rPr lang="pt-BR" dirty="0">
                <a:latin typeface="Calibri" pitchFamily="34" charset="0"/>
              </a:rPr>
              <a:t>. Ao contrário das versões anteriores, ele era um Windows completamente novo. Tecnicamente, esta versão é considerada o primeiro sistema gráfico da empresa. Era um sistema gráfico de 16 bits, mas ainda precisava ativar primeiro o MS-DOS para ativar o Windows. </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8</a:t>
            </a:fld>
            <a:endParaRPr lang="pt-BR"/>
          </a:p>
        </p:txBody>
      </p:sp>
    </p:spTree>
  </p:cSld>
  <p:clrMapOvr>
    <a:masterClrMapping/>
  </p:clrMapOvr>
  <p:transition>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windows-3-x.png"/>
          <p:cNvPicPr>
            <a:picLocks noChangeAspect="1"/>
          </p:cNvPicPr>
          <p:nvPr/>
        </p:nvPicPr>
        <p:blipFill>
          <a:blip r:embed="rId2"/>
          <a:stretch>
            <a:fillRect/>
          </a:stretch>
        </p:blipFill>
        <p:spPr>
          <a:xfrm>
            <a:off x="5143504" y="142852"/>
            <a:ext cx="3810000" cy="3000396"/>
          </a:xfrm>
          <a:prstGeom prst="rect">
            <a:avLst/>
          </a:prstGeom>
        </p:spPr>
      </p:pic>
      <p:pic>
        <p:nvPicPr>
          <p:cNvPr id="5" name="Imagem 4" descr="windows_nt_3_1_screenshot.gif"/>
          <p:cNvPicPr>
            <a:picLocks noChangeAspect="1"/>
          </p:cNvPicPr>
          <p:nvPr/>
        </p:nvPicPr>
        <p:blipFill>
          <a:blip r:embed="rId3"/>
          <a:stretch>
            <a:fillRect/>
          </a:stretch>
        </p:blipFill>
        <p:spPr>
          <a:xfrm>
            <a:off x="142844" y="142852"/>
            <a:ext cx="4857784" cy="3643338"/>
          </a:xfrm>
          <a:prstGeom prst="rect">
            <a:avLst/>
          </a:prstGeom>
        </p:spPr>
      </p:pic>
      <p:pic>
        <p:nvPicPr>
          <p:cNvPr id="7" name="Imagem 6" descr="Win32desktop.png"/>
          <p:cNvPicPr>
            <a:picLocks noChangeAspect="1"/>
          </p:cNvPicPr>
          <p:nvPr/>
        </p:nvPicPr>
        <p:blipFill>
          <a:blip r:embed="rId4"/>
          <a:stretch>
            <a:fillRect/>
          </a:stretch>
        </p:blipFill>
        <p:spPr>
          <a:xfrm>
            <a:off x="4714876" y="3571876"/>
            <a:ext cx="4238612" cy="3143240"/>
          </a:xfrm>
          <a:prstGeom prst="rect">
            <a:avLst/>
          </a:prstGeom>
          <a:ln w="3175">
            <a:solidFill>
              <a:schemeClr val="tx1"/>
            </a:solidFill>
          </a:ln>
        </p:spPr>
      </p:pic>
      <p:pic>
        <p:nvPicPr>
          <p:cNvPr id="8" name="Imagem 7" descr="win311exit.gif"/>
          <p:cNvPicPr>
            <a:picLocks noChangeAspect="1"/>
          </p:cNvPicPr>
          <p:nvPr/>
        </p:nvPicPr>
        <p:blipFill>
          <a:blip r:embed="rId5"/>
          <a:stretch>
            <a:fillRect/>
          </a:stretch>
        </p:blipFill>
        <p:spPr>
          <a:xfrm>
            <a:off x="285720" y="3857628"/>
            <a:ext cx="3714776" cy="2786082"/>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a:t>
            </a:fld>
            <a:endParaRPr lang="pt-BR"/>
          </a:p>
        </p:txBody>
      </p:sp>
    </p:spTree>
  </p:cSld>
  <p:clrMapOvr>
    <a:masterClrMapping/>
  </p:clrMapOvr>
  <p:transition>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srcRect/>
          <a:stretch>
            <a:fillRect/>
          </a:stretch>
        </p:blipFill>
        <p:spPr bwMode="auto">
          <a:xfrm>
            <a:off x="5072066" y="3786190"/>
            <a:ext cx="3484649" cy="2786082"/>
          </a:xfrm>
          <a:prstGeom prst="rect">
            <a:avLst/>
          </a:prstGeom>
          <a:noFill/>
          <a:ln w="9525">
            <a:noFill/>
            <a:miter lim="800000"/>
            <a:headEnd/>
            <a:tailEnd/>
          </a:ln>
          <a:effectLst/>
        </p:spPr>
      </p:pic>
      <p:pic>
        <p:nvPicPr>
          <p:cNvPr id="3074" name="Picture 2"/>
          <p:cNvPicPr>
            <a:picLocks noChangeAspect="1" noChangeArrowheads="1"/>
          </p:cNvPicPr>
          <p:nvPr/>
        </p:nvPicPr>
        <p:blipFill>
          <a:blip r:embed="rId3"/>
          <a:srcRect/>
          <a:stretch>
            <a:fillRect/>
          </a:stretch>
        </p:blipFill>
        <p:spPr bwMode="auto">
          <a:xfrm>
            <a:off x="4929190" y="928669"/>
            <a:ext cx="3429024" cy="2578025"/>
          </a:xfrm>
          <a:prstGeom prst="rect">
            <a:avLst/>
          </a:prstGeom>
          <a:noFill/>
          <a:ln w="9525">
            <a:noFill/>
            <a:miter lim="800000"/>
            <a:headEnd/>
            <a:tailEnd/>
          </a:ln>
          <a:effectLst/>
        </p:spPr>
      </p:pic>
      <p:sp>
        <p:nvSpPr>
          <p:cNvPr id="3" name="Título 2"/>
          <p:cNvSpPr>
            <a:spLocks noGrp="1"/>
          </p:cNvSpPr>
          <p:nvPr>
            <p:ph type="title"/>
          </p:nvPr>
        </p:nvSpPr>
        <p:spPr>
          <a:xfrm>
            <a:off x="357158" y="0"/>
            <a:ext cx="8229600" cy="928710"/>
          </a:xfrm>
        </p:spPr>
        <p:txBody>
          <a:bodyPr/>
          <a:lstStyle/>
          <a:p>
            <a:pPr algn="ctr"/>
            <a:r>
              <a:rPr lang="pt-BR" b="1" dirty="0">
                <a:solidFill>
                  <a:srgbClr val="C00000"/>
                </a:solidFill>
                <a:latin typeface="Calibri" pitchFamily="34" charset="0"/>
              </a:rPr>
              <a:t>Windows - Origem e história</a:t>
            </a:r>
          </a:p>
        </p:txBody>
      </p:sp>
      <p:sp>
        <p:nvSpPr>
          <p:cNvPr id="2" name="Espaço Reservado para Conteúdo 1"/>
          <p:cNvSpPr>
            <a:spLocks noGrp="1"/>
          </p:cNvSpPr>
          <p:nvPr>
            <p:ph idx="1"/>
          </p:nvPr>
        </p:nvSpPr>
        <p:spPr>
          <a:xfrm>
            <a:off x="0" y="1214422"/>
            <a:ext cx="4786346" cy="5357850"/>
          </a:xfrm>
        </p:spPr>
        <p:txBody>
          <a:bodyPr>
            <a:normAutofit/>
          </a:bodyPr>
          <a:lstStyle/>
          <a:p>
            <a:r>
              <a:rPr lang="pt-BR" sz="2800" dirty="0">
                <a:solidFill>
                  <a:srgbClr val="FF0000"/>
                </a:solidFill>
                <a:latin typeface="Calibri" pitchFamily="34" charset="0"/>
              </a:rPr>
              <a:t>Windows 95 </a:t>
            </a:r>
            <a:r>
              <a:rPr lang="pt-BR" sz="2800" dirty="0">
                <a:latin typeface="Calibri" pitchFamily="34" charset="0"/>
              </a:rPr>
              <a:t>é o primeiro </a:t>
            </a:r>
            <a:r>
              <a:rPr lang="pt-BR" sz="2800" dirty="0" err="1">
                <a:latin typeface="Calibri" pitchFamily="34" charset="0"/>
              </a:rPr>
              <a:t>S.O.</a:t>
            </a:r>
            <a:r>
              <a:rPr lang="pt-BR" sz="2800" dirty="0">
                <a:latin typeface="Calibri" pitchFamily="34" charset="0"/>
              </a:rPr>
              <a:t> de 32 bits e foi lançada em 24 de Agosto de 1995. Ele era um Windows completamente novo, e de nada lembra os Windows da família 3.xx. O salto do Windows 3.0 ao Windows 95 era muito grande e ocorreu uma mudança radical na forma da apresentação do interface</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10</a:t>
            </a:fld>
            <a:endParaRPr lang="pt-BR"/>
          </a:p>
        </p:txBody>
      </p:sp>
    </p:spTree>
  </p:cSld>
  <p:clrMapOvr>
    <a:masterClrMapping/>
  </p:clrMapOvr>
  <p:transition>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Windows-95-007g.jpg"/>
          <p:cNvPicPr>
            <a:picLocks noChangeAspect="1"/>
          </p:cNvPicPr>
          <p:nvPr/>
        </p:nvPicPr>
        <p:blipFill>
          <a:blip r:embed="rId2"/>
          <a:srcRect l="7317" r="7316"/>
          <a:stretch>
            <a:fillRect/>
          </a:stretch>
        </p:blipFill>
        <p:spPr>
          <a:xfrm>
            <a:off x="500034" y="285728"/>
            <a:ext cx="7871600" cy="5997366"/>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11</a:t>
            </a:fld>
            <a:endParaRPr lang="pt-BR"/>
          </a:p>
        </p:txBody>
      </p:sp>
    </p:spTree>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images_w955.gif"/>
          <p:cNvPicPr>
            <a:picLocks noChangeAspect="1"/>
          </p:cNvPicPr>
          <p:nvPr/>
        </p:nvPicPr>
        <p:blipFill>
          <a:blip r:embed="rId2"/>
          <a:stretch>
            <a:fillRect/>
          </a:stretch>
        </p:blipFill>
        <p:spPr>
          <a:xfrm>
            <a:off x="0" y="0"/>
            <a:ext cx="9144000" cy="6858000"/>
          </a:xfrm>
          <a:prstGeom prst="rect">
            <a:avLst/>
          </a:prstGeom>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12</a:t>
            </a:fld>
            <a:endParaRPr lang="pt-BR"/>
          </a:p>
        </p:txBody>
      </p:sp>
    </p:spTree>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620688"/>
          </a:xfrm>
        </p:spPr>
        <p:txBody>
          <a:bodyPr/>
          <a:lstStyle/>
          <a:p>
            <a:pPr algn="ctr"/>
            <a:r>
              <a:rPr lang="pt-BR" b="1" dirty="0">
                <a:latin typeface="Calibri" pitchFamily="34" charset="0"/>
              </a:rPr>
              <a:t>Windows - </a:t>
            </a:r>
            <a:r>
              <a:rPr lang="pt-BR" b="1" dirty="0">
                <a:solidFill>
                  <a:srgbClr val="FF0000"/>
                </a:solidFill>
                <a:latin typeface="Calibri" pitchFamily="34" charset="0"/>
              </a:rPr>
              <a:t>Origem e história</a:t>
            </a:r>
          </a:p>
        </p:txBody>
      </p:sp>
      <p:sp>
        <p:nvSpPr>
          <p:cNvPr id="2" name="Espaço Reservado para Conteúdo 1"/>
          <p:cNvSpPr>
            <a:spLocks noGrp="1"/>
          </p:cNvSpPr>
          <p:nvPr>
            <p:ph idx="1"/>
          </p:nvPr>
        </p:nvSpPr>
        <p:spPr>
          <a:xfrm>
            <a:off x="251520" y="644988"/>
            <a:ext cx="8712968" cy="2423972"/>
          </a:xfrm>
        </p:spPr>
        <p:txBody>
          <a:bodyPr>
            <a:noAutofit/>
          </a:bodyPr>
          <a:lstStyle/>
          <a:p>
            <a:pPr algn="just"/>
            <a:r>
              <a:rPr lang="pt-BR" sz="2400" dirty="0">
                <a:solidFill>
                  <a:srgbClr val="FF0000"/>
                </a:solidFill>
                <a:latin typeface="Calibri" pitchFamily="34" charset="0"/>
              </a:rPr>
              <a:t>Windows 98 </a:t>
            </a:r>
            <a:r>
              <a:rPr lang="pt-BR" sz="2400" dirty="0">
                <a:latin typeface="Calibri" pitchFamily="34" charset="0"/>
              </a:rPr>
              <a:t>Esta versão foi lançada em 25 de Junho de 1998. Foram corrigidas muitas das falhas do seu antecessor. A maior novidade desta versão era a completa integração do </a:t>
            </a:r>
            <a:r>
              <a:rPr lang="pt-BR" sz="2400" dirty="0" err="1">
                <a:latin typeface="Calibri" pitchFamily="34" charset="0"/>
              </a:rPr>
              <a:t>S.O.</a:t>
            </a:r>
            <a:r>
              <a:rPr lang="pt-BR" sz="2400" dirty="0">
                <a:latin typeface="Calibri" pitchFamily="34" charset="0"/>
              </a:rPr>
              <a:t> com a Internet. Utilizava o Internet Explorer 4. Introduziu o sistema de arquivos FAT 32 e começou a introduzir o </a:t>
            </a:r>
            <a:r>
              <a:rPr lang="pt-BR" sz="2400" dirty="0" err="1">
                <a:latin typeface="Calibri" pitchFamily="34" charset="0"/>
              </a:rPr>
              <a:t>teletrabalho</a:t>
            </a:r>
            <a:r>
              <a:rPr lang="pt-BR" sz="2400" dirty="0">
                <a:latin typeface="Calibri" pitchFamily="34" charset="0"/>
              </a:rPr>
              <a:t>. Melhorou bastante a interface gráfica. Incluiu o suporte a muitos monitores e ao USB (Universal Serial Bus). </a:t>
            </a:r>
          </a:p>
        </p:txBody>
      </p:sp>
      <p:pic>
        <p:nvPicPr>
          <p:cNvPr id="4" name="Imagem 3"/>
          <p:cNvPicPr>
            <a:picLocks noChangeAspect="1"/>
          </p:cNvPicPr>
          <p:nvPr/>
        </p:nvPicPr>
        <p:blipFill>
          <a:blip r:embed="rId2"/>
          <a:stretch>
            <a:fillRect/>
          </a:stretch>
        </p:blipFill>
        <p:spPr>
          <a:xfrm>
            <a:off x="762976" y="3068960"/>
            <a:ext cx="7560840" cy="3594659"/>
          </a:xfrm>
          <a:prstGeom prst="rect">
            <a:avLst/>
          </a:prstGeom>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13</a:t>
            </a:fld>
            <a:endParaRPr lang="pt-BR"/>
          </a:p>
        </p:txBody>
      </p:sp>
    </p:spTree>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p:txBody>
          <a:bodyPr/>
          <a:lstStyle/>
          <a:p>
            <a:endParaRPr lang="pt-BR"/>
          </a:p>
        </p:txBody>
      </p:sp>
      <p:sp>
        <p:nvSpPr>
          <p:cNvPr id="2" name="Espaço Reservado para Conteúdo 1"/>
          <p:cNvSpPr>
            <a:spLocks noGrp="1"/>
          </p:cNvSpPr>
          <p:nvPr>
            <p:ph idx="1"/>
          </p:nvPr>
        </p:nvSpPr>
        <p:spPr/>
        <p:txBody>
          <a:bodyPr/>
          <a:lstStyle/>
          <a:p>
            <a:endParaRPr lang="pt-BR"/>
          </a:p>
        </p:txBody>
      </p:sp>
      <p:pic>
        <p:nvPicPr>
          <p:cNvPr id="4" name="Imagem 3" descr="f5.jpg"/>
          <p:cNvPicPr>
            <a:picLocks noChangeAspect="1"/>
          </p:cNvPicPr>
          <p:nvPr/>
        </p:nvPicPr>
        <p:blipFill>
          <a:blip r:embed="rId2"/>
          <a:stretch>
            <a:fillRect/>
          </a:stretch>
        </p:blipFill>
        <p:spPr>
          <a:xfrm>
            <a:off x="0" y="0"/>
            <a:ext cx="9144000" cy="6858000"/>
          </a:xfrm>
          <a:prstGeom prst="rect">
            <a:avLst/>
          </a:prstGeom>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14</a:t>
            </a:fld>
            <a:endParaRPr lang="pt-BR"/>
          </a:p>
        </p:txBody>
      </p:sp>
    </p:spTree>
  </p:cSld>
  <p:clrMapOvr>
    <a:masterClrMapping/>
  </p:clrMapOvr>
  <p:transition>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winme_oobe_0003.gif"/>
          <p:cNvPicPr>
            <a:picLocks noChangeAspect="1"/>
          </p:cNvPicPr>
          <p:nvPr/>
        </p:nvPicPr>
        <p:blipFill>
          <a:blip r:embed="rId2"/>
          <a:srcRect l="7317" t="7317" r="6707" b="9755"/>
          <a:stretch>
            <a:fillRect/>
          </a:stretch>
        </p:blipFill>
        <p:spPr>
          <a:xfrm>
            <a:off x="1259632" y="3140968"/>
            <a:ext cx="6912768" cy="3528392"/>
          </a:xfrm>
          <a:prstGeom prst="rect">
            <a:avLst/>
          </a:prstGeom>
          <a:ln>
            <a:noFill/>
          </a:ln>
        </p:spPr>
      </p:pic>
      <p:sp>
        <p:nvSpPr>
          <p:cNvPr id="3" name="Título 2"/>
          <p:cNvSpPr>
            <a:spLocks noGrp="1"/>
          </p:cNvSpPr>
          <p:nvPr>
            <p:ph type="title"/>
          </p:nvPr>
        </p:nvSpPr>
        <p:spPr>
          <a:xfrm>
            <a:off x="428596" y="0"/>
            <a:ext cx="8229600" cy="620688"/>
          </a:xfrm>
        </p:spPr>
        <p:txBody>
          <a:bodyPr/>
          <a:lstStyle/>
          <a:p>
            <a:pPr algn="ctr"/>
            <a:r>
              <a:rPr lang="pt-BR" b="1" dirty="0">
                <a:latin typeface="Calibri" pitchFamily="34" charset="0"/>
              </a:rPr>
              <a:t>Windows - </a:t>
            </a:r>
            <a:r>
              <a:rPr lang="pt-BR" b="1" dirty="0">
                <a:solidFill>
                  <a:srgbClr val="FF0000"/>
                </a:solidFill>
                <a:latin typeface="Calibri" pitchFamily="34" charset="0"/>
              </a:rPr>
              <a:t>Origem e história</a:t>
            </a:r>
          </a:p>
        </p:txBody>
      </p:sp>
      <p:sp>
        <p:nvSpPr>
          <p:cNvPr id="2" name="Espaço Reservado para Conteúdo 1"/>
          <p:cNvSpPr>
            <a:spLocks noGrp="1"/>
          </p:cNvSpPr>
          <p:nvPr>
            <p:ph idx="1"/>
          </p:nvPr>
        </p:nvSpPr>
        <p:spPr>
          <a:xfrm>
            <a:off x="114904" y="846117"/>
            <a:ext cx="8856984" cy="2069422"/>
          </a:xfrm>
        </p:spPr>
        <p:txBody>
          <a:bodyPr>
            <a:normAutofit/>
          </a:bodyPr>
          <a:lstStyle/>
          <a:p>
            <a:pPr algn="just"/>
            <a:r>
              <a:rPr lang="pt-BR" sz="2400" dirty="0">
                <a:solidFill>
                  <a:srgbClr val="FF0000"/>
                </a:solidFill>
                <a:latin typeface="Calibri" pitchFamily="34" charset="0"/>
              </a:rPr>
              <a:t>Windows ME </a:t>
            </a:r>
            <a:r>
              <a:rPr lang="pt-BR" sz="2400" dirty="0">
                <a:latin typeface="Calibri" pitchFamily="34" charset="0"/>
              </a:rPr>
              <a:t>Foi lançado pela Microsoft em 14 de Setembro de 2000, sendo esta a última tentativa de disponibilizar um sistema baseado, ainda, no antigo Windows 95. Essa versão trouxe algumas inovações, como o suporte às máquinas fotográficas digitais, aos jogos </a:t>
            </a:r>
            <a:r>
              <a:rPr lang="pt-BR" sz="2400" dirty="0" err="1">
                <a:latin typeface="Calibri" pitchFamily="34" charset="0"/>
              </a:rPr>
              <a:t>multi</a:t>
            </a:r>
            <a:r>
              <a:rPr lang="pt-BR" sz="2400" dirty="0">
                <a:latin typeface="Calibri" pitchFamily="34" charset="0"/>
              </a:rPr>
              <a:t> jogador na Internet e à criação de redes domésticas (home networking).</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15</a:t>
            </a:fld>
            <a:endParaRPr lang="pt-BR"/>
          </a:p>
        </p:txBody>
      </p:sp>
    </p:spTree>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imgwindows%20me2.gif"/>
          <p:cNvPicPr>
            <a:picLocks noChangeAspect="1"/>
          </p:cNvPicPr>
          <p:nvPr/>
        </p:nvPicPr>
        <p:blipFill>
          <a:blip r:embed="rId2"/>
          <a:stretch>
            <a:fillRect/>
          </a:stretch>
        </p:blipFill>
        <p:spPr>
          <a:xfrm>
            <a:off x="0" y="0"/>
            <a:ext cx="9143999" cy="6858000"/>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16</a:t>
            </a:fld>
            <a:endParaRPr lang="pt-BR"/>
          </a:p>
        </p:txBody>
      </p:sp>
    </p:spTree>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476672"/>
          </a:xfrm>
        </p:spPr>
        <p:txBody>
          <a:bodyPr>
            <a:noAutofit/>
          </a:bodyPr>
          <a:lstStyle/>
          <a:p>
            <a:pPr algn="ctr"/>
            <a:r>
              <a:rPr lang="pt-BR" sz="3200" b="1" dirty="0">
                <a:solidFill>
                  <a:srgbClr val="C00000"/>
                </a:solidFill>
                <a:latin typeface="Calibri" pitchFamily="34" charset="0"/>
              </a:rPr>
              <a:t>Windows - Origem e história</a:t>
            </a:r>
          </a:p>
        </p:txBody>
      </p:sp>
      <p:sp>
        <p:nvSpPr>
          <p:cNvPr id="2" name="Espaço Reservado para Conteúdo 1"/>
          <p:cNvSpPr>
            <a:spLocks noGrp="1"/>
          </p:cNvSpPr>
          <p:nvPr>
            <p:ph idx="1"/>
          </p:nvPr>
        </p:nvSpPr>
        <p:spPr>
          <a:xfrm>
            <a:off x="179512" y="620688"/>
            <a:ext cx="8856984" cy="2808312"/>
          </a:xfrm>
        </p:spPr>
        <p:txBody>
          <a:bodyPr>
            <a:normAutofit/>
          </a:bodyPr>
          <a:lstStyle/>
          <a:p>
            <a:pPr algn="just"/>
            <a:r>
              <a:rPr lang="pt-BR" sz="2400" b="1" dirty="0">
                <a:solidFill>
                  <a:srgbClr val="FF0000"/>
                </a:solidFill>
                <a:latin typeface="Calibri" pitchFamily="34" charset="0"/>
              </a:rPr>
              <a:t>Windows Vista</a:t>
            </a:r>
            <a:r>
              <a:rPr lang="pt-BR" sz="2400" dirty="0">
                <a:latin typeface="Calibri" pitchFamily="34" charset="0"/>
              </a:rPr>
              <a:t>, o Vista, é o mais novo S.O da Microsoft,e que terá seis versões, uma delas simplificada e destinada aos países em desenvolvimento. O Windows Vista começou a ser vendido em 30 de Janeiro de 2007. As seis edições diferentes do Windows Vista foram projetadas para se ajustar ao modo como você pretende usar seu PC. Ele tem uma interface intitulada Aero,com recursos de transparência,que não existe na Versão Starter e um sistema de alternância 3D de janelas chamado </a:t>
            </a:r>
            <a:r>
              <a:rPr lang="pt-BR" sz="2400" dirty="0" err="1">
                <a:latin typeface="Calibri" pitchFamily="34" charset="0"/>
              </a:rPr>
              <a:t>Flip</a:t>
            </a:r>
            <a:r>
              <a:rPr lang="pt-BR" sz="2400" dirty="0">
                <a:latin typeface="Calibri" pitchFamily="34" charset="0"/>
              </a:rPr>
              <a:t> 3D.</a:t>
            </a:r>
          </a:p>
        </p:txBody>
      </p:sp>
      <p:pic>
        <p:nvPicPr>
          <p:cNvPr id="7" name="Imagem 6"/>
          <p:cNvPicPr>
            <a:picLocks noChangeAspect="1"/>
          </p:cNvPicPr>
          <p:nvPr/>
        </p:nvPicPr>
        <p:blipFill>
          <a:blip r:embed="rId2"/>
          <a:stretch>
            <a:fillRect/>
          </a:stretch>
        </p:blipFill>
        <p:spPr>
          <a:xfrm>
            <a:off x="1331640" y="3356992"/>
            <a:ext cx="7053683" cy="3384376"/>
          </a:xfrm>
          <a:prstGeom prst="rect">
            <a:avLst/>
          </a:prstGeom>
        </p:spPr>
      </p:pic>
      <p:sp>
        <p:nvSpPr>
          <p:cNvPr id="8" name="Marcador de Posição do Número do Diapositivo 7"/>
          <p:cNvSpPr>
            <a:spLocks noGrp="1"/>
          </p:cNvSpPr>
          <p:nvPr>
            <p:ph type="sldNum" sz="quarter" idx="12"/>
          </p:nvPr>
        </p:nvSpPr>
        <p:spPr/>
        <p:txBody>
          <a:bodyPr/>
          <a:lstStyle/>
          <a:p>
            <a:fld id="{2119D8CF-8DEC-4D9F-84EE-ADF04DFF3391}" type="slidenum">
              <a:rPr lang="pt-BR" smtClean="0"/>
              <a:pPr/>
              <a:t>17</a:t>
            </a:fld>
            <a:endParaRPr lang="pt-BR"/>
          </a:p>
        </p:txBody>
      </p:sp>
    </p:spTree>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Aerial_Transparence_by_Slater91.jpg"/>
          <p:cNvPicPr>
            <a:picLocks noChangeAspect="1"/>
          </p:cNvPicPr>
          <p:nvPr/>
        </p:nvPicPr>
        <p:blipFill>
          <a:blip r:embed="rId2"/>
          <a:stretch>
            <a:fillRect/>
          </a:stretch>
        </p:blipFill>
        <p:spPr>
          <a:xfrm>
            <a:off x="0" y="0"/>
            <a:ext cx="9144000" cy="6858000"/>
          </a:xfrm>
          <a:prstGeom prst="rect">
            <a:avLst/>
          </a:prstGeom>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18</a:t>
            </a:fld>
            <a:endParaRPr lang="pt-BR"/>
          </a:p>
        </p:txBody>
      </p:sp>
    </p:spTree>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548680"/>
          </a:xfrm>
        </p:spPr>
        <p:txBody>
          <a:bodyPr/>
          <a:lstStyle/>
          <a:p>
            <a:pPr algn="ctr"/>
            <a:r>
              <a:rPr lang="pt-BR" b="1" dirty="0">
                <a:solidFill>
                  <a:srgbClr val="C00000"/>
                </a:solidFill>
                <a:latin typeface="Calibri" pitchFamily="34" charset="0"/>
              </a:rPr>
              <a:t>Windows - Origem e história</a:t>
            </a:r>
          </a:p>
        </p:txBody>
      </p:sp>
      <p:sp>
        <p:nvSpPr>
          <p:cNvPr id="2" name="Espaço Reservado para Conteúdo 1"/>
          <p:cNvSpPr>
            <a:spLocks noGrp="1"/>
          </p:cNvSpPr>
          <p:nvPr>
            <p:ph idx="1"/>
          </p:nvPr>
        </p:nvSpPr>
        <p:spPr>
          <a:xfrm>
            <a:off x="0" y="575923"/>
            <a:ext cx="8892480" cy="2709061"/>
          </a:xfrm>
        </p:spPr>
        <p:txBody>
          <a:bodyPr>
            <a:normAutofit lnSpcReduction="10000"/>
          </a:bodyPr>
          <a:lstStyle/>
          <a:p>
            <a:pPr algn="just"/>
            <a:r>
              <a:rPr lang="pt-BR" sz="2400" dirty="0">
                <a:solidFill>
                  <a:srgbClr val="FF0000"/>
                </a:solidFill>
                <a:latin typeface="Calibri" pitchFamily="34" charset="0"/>
              </a:rPr>
              <a:t>O Windows 7 </a:t>
            </a:r>
            <a:r>
              <a:rPr lang="pt-BR" sz="2400" dirty="0">
                <a:latin typeface="Calibri" pitchFamily="34" charset="0"/>
              </a:rPr>
              <a:t>é a mais recente versão do Microsoft Windows, uma série de sistemas operativos produzidos pela Microsoft para uso em computadores pessoais, incluindo computadores domésticos e empresariais, laptops e </a:t>
            </a:r>
            <a:r>
              <a:rPr lang="pt-BR" sz="2400" dirty="0" err="1">
                <a:latin typeface="Calibri" pitchFamily="34" charset="0"/>
              </a:rPr>
              <a:t>PC's</a:t>
            </a:r>
            <a:r>
              <a:rPr lang="pt-BR" sz="2400" dirty="0">
                <a:latin typeface="Calibri" pitchFamily="34" charset="0"/>
              </a:rPr>
              <a:t> de centros de mídia, entre outros. Windows 7 foi lançado para empresas no dia 22 de julho de 2009, e começou a ser vendido livremente para usuários comuns às 00:00 horas do dia 22 de outubro de 2009, menos de 3 anos depois do lançamento de seu predecessor, Windows Vista. </a:t>
            </a:r>
          </a:p>
        </p:txBody>
      </p:sp>
      <p:pic>
        <p:nvPicPr>
          <p:cNvPr id="4" name="Imagem 3"/>
          <p:cNvPicPr>
            <a:picLocks noChangeAspect="1"/>
          </p:cNvPicPr>
          <p:nvPr/>
        </p:nvPicPr>
        <p:blipFill>
          <a:blip r:embed="rId2"/>
          <a:stretch>
            <a:fillRect/>
          </a:stretch>
        </p:blipFill>
        <p:spPr>
          <a:xfrm>
            <a:off x="1187624" y="3284984"/>
            <a:ext cx="7056784" cy="3456384"/>
          </a:xfrm>
          <a:prstGeom prst="rect">
            <a:avLst/>
          </a:prstGeom>
        </p:spPr>
      </p:pic>
      <p:sp>
        <p:nvSpPr>
          <p:cNvPr id="6" name="Marcador de Posição do Número do Diapositivo 5"/>
          <p:cNvSpPr>
            <a:spLocks noGrp="1"/>
          </p:cNvSpPr>
          <p:nvPr>
            <p:ph type="sldNum" sz="quarter" idx="12"/>
          </p:nvPr>
        </p:nvSpPr>
        <p:spPr/>
        <p:txBody>
          <a:bodyPr/>
          <a:lstStyle/>
          <a:p>
            <a:fld id="{2119D8CF-8DEC-4D9F-84EE-ADF04DFF3391}" type="slidenum">
              <a:rPr lang="pt-BR" smtClean="0"/>
              <a:pPr/>
              <a:t>19</a:t>
            </a:fld>
            <a:endParaRPr lang="pt-B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285720" y="285728"/>
            <a:ext cx="8462744" cy="2855240"/>
          </a:xfrm>
        </p:spPr>
        <p:txBody>
          <a:bodyPr>
            <a:normAutofit lnSpcReduction="10000"/>
          </a:bodyPr>
          <a:lstStyle/>
          <a:p>
            <a:pPr algn="just"/>
            <a:r>
              <a:rPr lang="pt-BR" sz="2400" b="1" dirty="0">
                <a:latin typeface="Calibri" pitchFamily="34" charset="0"/>
              </a:rPr>
              <a:t> </a:t>
            </a:r>
            <a:r>
              <a:rPr lang="pt-BR" sz="2800" b="1" dirty="0">
                <a:solidFill>
                  <a:srgbClr val="FF0000"/>
                </a:solidFill>
                <a:latin typeface="Calibri" pitchFamily="34" charset="0"/>
              </a:rPr>
              <a:t>Windows CE - </a:t>
            </a:r>
            <a:r>
              <a:rPr lang="pt-BR" sz="2800" dirty="0">
                <a:latin typeface="Calibri" pitchFamily="34" charset="0"/>
              </a:rPr>
              <a:t>(às vezes abreviado para </a:t>
            </a:r>
            <a:r>
              <a:rPr lang="pt-BR" sz="2800" dirty="0" err="1">
                <a:latin typeface="Calibri" pitchFamily="34" charset="0"/>
              </a:rPr>
              <a:t>WinCE</a:t>
            </a:r>
            <a:r>
              <a:rPr lang="pt-BR" sz="2800" dirty="0">
                <a:latin typeface="Calibri" pitchFamily="34" charset="0"/>
              </a:rPr>
              <a:t>, apesar de a Microsoft já ter negado esta relação), é uma versão da popular linha de sistemas operativos Windows para dispositivos portáteis e Tablet PCs. Ele equipa desde mini-computadores até telefones celulares e o videogame </a:t>
            </a:r>
            <a:r>
              <a:rPr lang="pt-BR" sz="2800" dirty="0" err="1">
                <a:latin typeface="Calibri" pitchFamily="34" charset="0"/>
              </a:rPr>
              <a:t>Dreamcast</a:t>
            </a:r>
            <a:r>
              <a:rPr lang="pt-BR" sz="2800" dirty="0">
                <a:latin typeface="Calibri" pitchFamily="34" charset="0"/>
              </a:rPr>
              <a:t>. É suportado no Intel x86 e compatíveis, </a:t>
            </a:r>
            <a:r>
              <a:rPr lang="pt-BR" sz="2800" dirty="0" err="1">
                <a:latin typeface="Calibri" pitchFamily="34" charset="0"/>
              </a:rPr>
              <a:t>MIPxS</a:t>
            </a:r>
            <a:r>
              <a:rPr lang="pt-BR" sz="2800" dirty="0">
                <a:latin typeface="Calibri" pitchFamily="34" charset="0"/>
              </a:rPr>
              <a:t>, ARM, e processadores </a:t>
            </a:r>
            <a:r>
              <a:rPr lang="pt-BR" sz="2800" dirty="0" err="1">
                <a:latin typeface="Calibri" pitchFamily="34" charset="0"/>
              </a:rPr>
              <a:t>SuperH</a:t>
            </a:r>
            <a:r>
              <a:rPr lang="pt-BR" sz="2800" dirty="0">
                <a:latin typeface="Calibri" pitchFamily="34" charset="0"/>
              </a:rPr>
              <a:t> Hitachi</a:t>
            </a:r>
            <a:r>
              <a:rPr lang="pt-BR" sz="2400" dirty="0">
                <a:latin typeface="Calibri" pitchFamily="34" charset="0"/>
              </a:rPr>
              <a:t>.</a:t>
            </a:r>
          </a:p>
        </p:txBody>
      </p:sp>
      <p:pic>
        <p:nvPicPr>
          <p:cNvPr id="3" name="Imagem 2"/>
          <p:cNvPicPr>
            <a:picLocks noChangeAspect="1"/>
          </p:cNvPicPr>
          <p:nvPr/>
        </p:nvPicPr>
        <p:blipFill>
          <a:blip r:embed="rId2"/>
          <a:stretch>
            <a:fillRect/>
          </a:stretch>
        </p:blipFill>
        <p:spPr>
          <a:xfrm>
            <a:off x="1403648" y="3284984"/>
            <a:ext cx="6624736" cy="3312368"/>
          </a:xfrm>
          <a:prstGeom prst="rect">
            <a:avLst/>
          </a:prstGeom>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20</a:t>
            </a:fld>
            <a:endParaRPr lang="pt-BR"/>
          </a:p>
        </p:txBody>
      </p:sp>
    </p:spTree>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compal_umd.jpg"/>
          <p:cNvPicPr>
            <a:picLocks noChangeAspect="1"/>
          </p:cNvPicPr>
          <p:nvPr/>
        </p:nvPicPr>
        <p:blipFill>
          <a:blip r:embed="rId2"/>
          <a:stretch>
            <a:fillRect/>
          </a:stretch>
        </p:blipFill>
        <p:spPr>
          <a:xfrm>
            <a:off x="4929190" y="214290"/>
            <a:ext cx="4000528" cy="2857520"/>
          </a:xfrm>
          <a:prstGeom prst="rect">
            <a:avLst/>
          </a:prstGeom>
        </p:spPr>
      </p:pic>
      <p:pic>
        <p:nvPicPr>
          <p:cNvPr id="5" name="Imagem 4" descr="upop.jpg"/>
          <p:cNvPicPr>
            <a:picLocks noChangeAspect="1"/>
          </p:cNvPicPr>
          <p:nvPr/>
        </p:nvPicPr>
        <p:blipFill>
          <a:blip r:embed="rId3"/>
          <a:stretch>
            <a:fillRect/>
          </a:stretch>
        </p:blipFill>
        <p:spPr>
          <a:xfrm>
            <a:off x="5286380" y="3450431"/>
            <a:ext cx="3357554" cy="3021799"/>
          </a:xfrm>
          <a:prstGeom prst="rect">
            <a:avLst/>
          </a:prstGeom>
        </p:spPr>
      </p:pic>
      <p:pic>
        <p:nvPicPr>
          <p:cNvPr id="8" name="Imagem 7" descr="5881126_1.jpg"/>
          <p:cNvPicPr>
            <a:picLocks noChangeAspect="1"/>
          </p:cNvPicPr>
          <p:nvPr/>
        </p:nvPicPr>
        <p:blipFill>
          <a:blip r:embed="rId4"/>
          <a:stretch>
            <a:fillRect/>
          </a:stretch>
        </p:blipFill>
        <p:spPr>
          <a:xfrm>
            <a:off x="357158" y="142852"/>
            <a:ext cx="2857505" cy="2501904"/>
          </a:xfrm>
          <a:prstGeom prst="rect">
            <a:avLst/>
          </a:prstGeom>
        </p:spPr>
      </p:pic>
      <p:pic>
        <p:nvPicPr>
          <p:cNvPr id="7" name="Imagem 6" descr="businessmans-hands-with-palmtop.jpg"/>
          <p:cNvPicPr>
            <a:picLocks noChangeAspect="1"/>
          </p:cNvPicPr>
          <p:nvPr/>
        </p:nvPicPr>
        <p:blipFill>
          <a:blip r:embed="rId5"/>
          <a:stretch>
            <a:fillRect/>
          </a:stretch>
        </p:blipFill>
        <p:spPr>
          <a:xfrm>
            <a:off x="928662" y="3071809"/>
            <a:ext cx="2214578" cy="2952771"/>
          </a:xfrm>
          <a:prstGeom prst="rect">
            <a:avLst/>
          </a:prstGeom>
        </p:spPr>
      </p:pic>
      <p:pic>
        <p:nvPicPr>
          <p:cNvPr id="9" name="Imagem 8" descr="051115xp01_boot.gif"/>
          <p:cNvPicPr>
            <a:picLocks noChangeAspect="1"/>
          </p:cNvPicPr>
          <p:nvPr/>
        </p:nvPicPr>
        <p:blipFill>
          <a:blip r:embed="rId6"/>
          <a:stretch>
            <a:fillRect/>
          </a:stretch>
        </p:blipFill>
        <p:spPr>
          <a:xfrm>
            <a:off x="1000100" y="714356"/>
            <a:ext cx="1643074" cy="1000132"/>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21</a:t>
            </a:fld>
            <a:endParaRPr lang="pt-BR"/>
          </a:p>
        </p:txBody>
      </p:sp>
    </p:spTree>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539552" y="59961"/>
            <a:ext cx="8604448" cy="1015663"/>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Microsoft </a:t>
            </a:r>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Windows </a:t>
            </a:r>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XP</a:t>
            </a:r>
            <a:endPar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3" name="Imagem 2"/>
          <p:cNvPicPr>
            <a:picLocks noChangeAspect="1"/>
          </p:cNvPicPr>
          <p:nvPr/>
        </p:nvPicPr>
        <p:blipFill>
          <a:blip r:embed="rId2"/>
          <a:stretch>
            <a:fillRect/>
          </a:stretch>
        </p:blipFill>
        <p:spPr>
          <a:xfrm>
            <a:off x="683568" y="1122449"/>
            <a:ext cx="7560840" cy="5402895"/>
          </a:xfrm>
          <a:prstGeom prst="rect">
            <a:avLst/>
          </a:prstGeom>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22</a:t>
            </a:fld>
            <a:endParaRPr lang="pt-BR"/>
          </a:p>
        </p:txBody>
      </p:sp>
    </p:spTree>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548680"/>
          </a:xfrm>
        </p:spPr>
        <p:txBody>
          <a:bodyPr/>
          <a:lstStyle/>
          <a:p>
            <a:pPr algn="ctr"/>
            <a:r>
              <a:rPr lang="pt-BR" b="1" dirty="0">
                <a:solidFill>
                  <a:srgbClr val="C00000"/>
                </a:solidFill>
                <a:latin typeface="Calibri" pitchFamily="34" charset="0"/>
              </a:rPr>
              <a:t>Microsoft Windows XP</a:t>
            </a:r>
          </a:p>
        </p:txBody>
      </p:sp>
      <p:sp>
        <p:nvSpPr>
          <p:cNvPr id="2" name="Espaço Reservado para Conteúdo 1"/>
          <p:cNvSpPr>
            <a:spLocks noGrp="1"/>
          </p:cNvSpPr>
          <p:nvPr>
            <p:ph idx="1"/>
          </p:nvPr>
        </p:nvSpPr>
        <p:spPr>
          <a:xfrm>
            <a:off x="107504" y="548680"/>
            <a:ext cx="8739272" cy="3435864"/>
          </a:xfrm>
        </p:spPr>
        <p:txBody>
          <a:bodyPr>
            <a:normAutofit/>
          </a:bodyPr>
          <a:lstStyle/>
          <a:p>
            <a:pPr algn="just"/>
            <a:r>
              <a:rPr lang="pt-BR" sz="2400" dirty="0">
                <a:latin typeface="Calibri" pitchFamily="34" charset="0"/>
              </a:rPr>
              <a:t>Lançada em 25 de Outubro de 2001. Roda em formatações FAT 32 ou NTFS. A sigla XP deriva da palavra </a:t>
            </a:r>
            <a:r>
              <a:rPr lang="pt-BR" sz="2400" dirty="0" err="1">
                <a:latin typeface="Calibri" pitchFamily="34" charset="0"/>
              </a:rPr>
              <a:t>e</a:t>
            </a:r>
            <a:r>
              <a:rPr lang="pt-BR" sz="2400" dirty="0" err="1">
                <a:solidFill>
                  <a:srgbClr val="FF0000"/>
                </a:solidFill>
                <a:latin typeface="Calibri" pitchFamily="34" charset="0"/>
              </a:rPr>
              <a:t>XP</a:t>
            </a:r>
            <a:r>
              <a:rPr lang="pt-BR" sz="2400" dirty="0" err="1">
                <a:latin typeface="Calibri" pitchFamily="34" charset="0"/>
              </a:rPr>
              <a:t>eriência</a:t>
            </a:r>
            <a:r>
              <a:rPr lang="pt-BR" sz="2400" dirty="0">
                <a:latin typeface="Calibri" pitchFamily="34" charset="0"/>
              </a:rPr>
              <a:t>. Uma das principais diferenças em relação às versões anteriores é quanto à interface. Trata-se da primeira mudança radical desde o lançamento do Windows 95. Baseada no antigo OS/2 da IBM, cujos direitos foram comprados pela Microsoft, e, seguindo a linha OS/2-NT-2000-XP, a partir deste Windows, surgiu uma nova interface, abandonando o antigo formato 3D acinzentado. Nota-se uma melhoria em termos de velocidade em relação às versões anteriores, especialmente na inicialização da máquina</a:t>
            </a:r>
          </a:p>
        </p:txBody>
      </p:sp>
      <p:pic>
        <p:nvPicPr>
          <p:cNvPr id="4" name="Imagem 3"/>
          <p:cNvPicPr>
            <a:picLocks noChangeAspect="1"/>
          </p:cNvPicPr>
          <p:nvPr/>
        </p:nvPicPr>
        <p:blipFill>
          <a:blip r:embed="rId2"/>
          <a:stretch>
            <a:fillRect/>
          </a:stretch>
        </p:blipFill>
        <p:spPr>
          <a:xfrm>
            <a:off x="1331640" y="3984544"/>
            <a:ext cx="6696744" cy="2846994"/>
          </a:xfrm>
          <a:prstGeom prst="rect">
            <a:avLst/>
          </a:prstGeom>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23</a:t>
            </a:fld>
            <a:endParaRPr lang="pt-BR"/>
          </a:p>
        </p:txBody>
      </p:sp>
    </p:spTree>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f5.jpg"/>
          <p:cNvPicPr>
            <a:picLocks noChangeAspect="1"/>
          </p:cNvPicPr>
          <p:nvPr/>
        </p:nvPicPr>
        <p:blipFill>
          <a:blip r:embed="rId2"/>
          <a:stretch>
            <a:fillRect/>
          </a:stretch>
        </p:blipFill>
        <p:spPr>
          <a:xfrm>
            <a:off x="0" y="0"/>
            <a:ext cx="9167840" cy="6858000"/>
          </a:xfrm>
          <a:prstGeom prst="rect">
            <a:avLst/>
          </a:prstGeom>
        </p:spPr>
      </p:pic>
      <p:sp>
        <p:nvSpPr>
          <p:cNvPr id="5" name="Retângulo 4"/>
          <p:cNvSpPr/>
          <p:nvPr/>
        </p:nvSpPr>
        <p:spPr>
          <a:xfrm>
            <a:off x="2063140" y="2967335"/>
            <a:ext cx="4346063" cy="923330"/>
          </a:xfrm>
          <a:prstGeom prst="rect">
            <a:avLst/>
          </a:prstGeom>
          <a:noFill/>
        </p:spPr>
        <p:txBody>
          <a:bodyPr wrap="none" lIns="91440" tIns="45720" rIns="91440" bIns="45720">
            <a:spAutoFit/>
          </a:bodyPr>
          <a:lstStyle/>
          <a:p>
            <a:pPr algn="ctr"/>
            <a:r>
              <a:rPr lang="pt-BR"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t>Windows ME</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24</a:t>
            </a:fld>
            <a:endParaRPr lang="pt-BR"/>
          </a:p>
        </p:txBody>
      </p:sp>
    </p:spTree>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descr="129207~1.JPG"/>
          <p:cNvPicPr>
            <a:picLocks noChangeAspect="1"/>
          </p:cNvPicPr>
          <p:nvPr/>
        </p:nvPicPr>
        <p:blipFill>
          <a:blip r:embed="rId2"/>
          <a:stretch>
            <a:fillRect/>
          </a:stretch>
        </p:blipFill>
        <p:spPr>
          <a:xfrm>
            <a:off x="0" y="0"/>
            <a:ext cx="9144000" cy="6858000"/>
          </a:xfrm>
          <a:prstGeom prst="rect">
            <a:avLst/>
          </a:prstGeom>
        </p:spPr>
      </p:pic>
      <p:sp>
        <p:nvSpPr>
          <p:cNvPr id="3" name="Retângulo 2"/>
          <p:cNvSpPr/>
          <p:nvPr/>
        </p:nvSpPr>
        <p:spPr>
          <a:xfrm>
            <a:off x="3929058" y="4572008"/>
            <a:ext cx="4190571" cy="923330"/>
          </a:xfrm>
          <a:prstGeom prst="rect">
            <a:avLst/>
          </a:prstGeom>
          <a:noFill/>
        </p:spPr>
        <p:txBody>
          <a:bodyPr wrap="none" lIns="91440" tIns="45720" rIns="91440" bIns="45720">
            <a:spAutoFit/>
          </a:bodyPr>
          <a:lstStyle/>
          <a:p>
            <a:pPr algn="ctr"/>
            <a:r>
              <a:rPr lang="pt-BR" sz="5400" b="0" cap="none" spc="0" dirty="0">
                <a:ln w="18415" cmpd="sng">
                  <a:solidFill>
                    <a:srgbClr val="FFFFFF"/>
                  </a:solidFill>
                  <a:prstDash val="solid"/>
                </a:ln>
                <a:solidFill>
                  <a:srgbClr val="FFFFFF"/>
                </a:solidFill>
                <a:effectLst>
                  <a:outerShdw blurRad="63500" dir="3600000" algn="tl" rotWithShape="0">
                    <a:srgbClr val="000000">
                      <a:alpha val="70000"/>
                    </a:srgbClr>
                  </a:outerShdw>
                </a:effectLst>
              </a:rPr>
              <a:t>Windows XP</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25</a:t>
            </a:fld>
            <a:endParaRPr lang="pt-BR"/>
          </a:p>
        </p:txBody>
      </p:sp>
    </p:spTree>
  </p:cSld>
  <p:clrMapOvr>
    <a:masterClrMapping/>
  </p:clrMapOvr>
  <p:transition>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lstStyle/>
          <a:p>
            <a:pPr algn="ctr"/>
            <a:r>
              <a:rPr lang="pt-BR" dirty="0">
                <a:latin typeface="Calibri" pitchFamily="34" charset="0"/>
              </a:rPr>
              <a:t>Microsoft </a:t>
            </a:r>
            <a:r>
              <a:rPr lang="pt-BR" dirty="0">
                <a:solidFill>
                  <a:srgbClr val="FF0000"/>
                </a:solidFill>
                <a:latin typeface="Calibri" pitchFamily="34" charset="0"/>
              </a:rPr>
              <a:t>Windows XP</a:t>
            </a:r>
          </a:p>
        </p:txBody>
      </p:sp>
      <p:sp>
        <p:nvSpPr>
          <p:cNvPr id="2" name="Espaço Reservado para Conteúdo 1"/>
          <p:cNvSpPr>
            <a:spLocks noGrp="1"/>
          </p:cNvSpPr>
          <p:nvPr>
            <p:ph idx="1"/>
          </p:nvPr>
        </p:nvSpPr>
        <p:spPr>
          <a:xfrm>
            <a:off x="285720" y="1000108"/>
            <a:ext cx="8229600" cy="3143272"/>
          </a:xfrm>
        </p:spPr>
        <p:txBody>
          <a:bodyPr>
            <a:normAutofit/>
          </a:bodyPr>
          <a:lstStyle/>
          <a:p>
            <a:r>
              <a:rPr lang="pt-BR" sz="2400" dirty="0">
                <a:latin typeface="Calibri" pitchFamily="34" charset="0"/>
              </a:rPr>
              <a:t>Esta versão do Windows foi considerada como a melhor versão já lançada pela Microsoft para usuários domésticos, possui uma interface totalmente simples a inovadora. Um dos problemas é seu consumo, ele só pode ser instalado em estações com mais de 128Mb de memória, e cada vez que a Microsoft lança uma nova versão, é cada vez maior e mais abstraído do hardware.</a:t>
            </a:r>
          </a:p>
        </p:txBody>
      </p:sp>
      <p:pic>
        <p:nvPicPr>
          <p:cNvPr id="4" name="Imagem 3" descr="windows_xp_logo.jpg"/>
          <p:cNvPicPr>
            <a:picLocks noChangeAspect="1"/>
          </p:cNvPicPr>
          <p:nvPr/>
        </p:nvPicPr>
        <p:blipFill>
          <a:blip r:embed="rId2"/>
          <a:srcRect b="17933"/>
          <a:stretch>
            <a:fillRect/>
          </a:stretch>
        </p:blipFill>
        <p:spPr>
          <a:xfrm>
            <a:off x="3690934" y="3214686"/>
            <a:ext cx="5238750" cy="3143272"/>
          </a:xfrm>
          <a:prstGeom prst="rect">
            <a:avLst/>
          </a:prstGeom>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26</a:t>
            </a:fld>
            <a:endParaRPr lang="pt-BR"/>
          </a:p>
        </p:txBody>
      </p:sp>
    </p:spTree>
  </p:cSld>
  <p:clrMapOvr>
    <a:masterClrMapping/>
  </p:clrMapOvr>
  <p:transition>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129207~1.JPG"/>
          <p:cNvPicPr>
            <a:picLocks noChangeAspect="1"/>
          </p:cNvPicPr>
          <p:nvPr/>
        </p:nvPicPr>
        <p:blipFill>
          <a:blip r:embed="rId2"/>
          <a:stretch>
            <a:fillRect/>
          </a:stretch>
        </p:blipFill>
        <p:spPr>
          <a:xfrm>
            <a:off x="4572000" y="71439"/>
            <a:ext cx="4500562" cy="3357561"/>
          </a:xfrm>
          <a:prstGeom prst="rect">
            <a:avLst/>
          </a:prstGeom>
        </p:spPr>
      </p:pic>
      <p:pic>
        <p:nvPicPr>
          <p:cNvPr id="6" name="Imagem 5" descr="windows_xp_iniciar.jpg"/>
          <p:cNvPicPr>
            <a:picLocks noChangeAspect="1"/>
          </p:cNvPicPr>
          <p:nvPr/>
        </p:nvPicPr>
        <p:blipFill>
          <a:blip r:embed="rId3"/>
          <a:stretch>
            <a:fillRect/>
          </a:stretch>
        </p:blipFill>
        <p:spPr>
          <a:xfrm>
            <a:off x="71406" y="71438"/>
            <a:ext cx="4476749" cy="3357562"/>
          </a:xfrm>
          <a:prstGeom prst="rect">
            <a:avLst/>
          </a:prstGeom>
        </p:spPr>
      </p:pic>
      <p:pic>
        <p:nvPicPr>
          <p:cNvPr id="8" name="Imagem 7" descr="tela045.jpg"/>
          <p:cNvPicPr>
            <a:picLocks noChangeAspect="1"/>
          </p:cNvPicPr>
          <p:nvPr/>
        </p:nvPicPr>
        <p:blipFill>
          <a:blip r:embed="rId4"/>
          <a:stretch>
            <a:fillRect/>
          </a:stretch>
        </p:blipFill>
        <p:spPr>
          <a:xfrm>
            <a:off x="4643438" y="3500438"/>
            <a:ext cx="4438337" cy="3325986"/>
          </a:xfrm>
          <a:prstGeom prst="rect">
            <a:avLst/>
          </a:prstGeom>
        </p:spPr>
      </p:pic>
      <p:pic>
        <p:nvPicPr>
          <p:cNvPr id="9" name="Imagem 8" descr="menu-iniciar.jpg"/>
          <p:cNvPicPr>
            <a:picLocks noChangeAspect="1"/>
          </p:cNvPicPr>
          <p:nvPr/>
        </p:nvPicPr>
        <p:blipFill>
          <a:blip r:embed="rId5"/>
          <a:stretch>
            <a:fillRect/>
          </a:stretch>
        </p:blipFill>
        <p:spPr>
          <a:xfrm>
            <a:off x="142844" y="3500438"/>
            <a:ext cx="4357718" cy="3268289"/>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27</a:t>
            </a:fld>
            <a:endParaRPr lang="pt-BR"/>
          </a:p>
        </p:txBody>
      </p:sp>
    </p:spTree>
  </p:cSld>
  <p:clrMapOvr>
    <a:masterClrMapping/>
  </p:clrMapOvr>
  <p:transition>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71462"/>
            <a:ext cx="8229600" cy="857232"/>
          </a:xfrm>
        </p:spPr>
        <p:txBody>
          <a:bodyPr>
            <a:noAutofit/>
          </a:bodyPr>
          <a:lstStyle/>
          <a:p>
            <a:pPr algn="ctr"/>
            <a:r>
              <a:rPr lang="pt-BR" sz="3200" b="1" dirty="0">
                <a:solidFill>
                  <a:srgbClr val="C00000"/>
                </a:solidFill>
                <a:latin typeface="Calibri" pitchFamily="34" charset="0"/>
              </a:rPr>
              <a:t>Área de Trabalho (Desktop) – Windows XP</a:t>
            </a:r>
          </a:p>
        </p:txBody>
      </p:sp>
      <p:sp>
        <p:nvSpPr>
          <p:cNvPr id="2" name="Espaço Reservado para Conteúdo 1"/>
          <p:cNvSpPr>
            <a:spLocks noGrp="1"/>
          </p:cNvSpPr>
          <p:nvPr>
            <p:ph idx="1"/>
          </p:nvPr>
        </p:nvSpPr>
        <p:spPr>
          <a:xfrm>
            <a:off x="285720" y="1000108"/>
            <a:ext cx="8229600" cy="5286412"/>
          </a:xfrm>
        </p:spPr>
        <p:txBody>
          <a:bodyPr>
            <a:normAutofit/>
          </a:bodyPr>
          <a:lstStyle/>
          <a:p>
            <a:r>
              <a:rPr lang="pt-BR" sz="2400" dirty="0">
                <a:latin typeface="Calibri" pitchFamily="34" charset="0"/>
              </a:rPr>
              <a:t>É nela que realizamos qualquer tarefa, como digitar um texto, navegar na internet, criar uma planilha de cálculos ou simplesmente configurar a hora de seu micro.</a:t>
            </a:r>
          </a:p>
        </p:txBody>
      </p:sp>
      <p:pic>
        <p:nvPicPr>
          <p:cNvPr id="1026" name="Picture 2"/>
          <p:cNvPicPr>
            <a:picLocks noChangeAspect="1" noChangeArrowheads="1"/>
          </p:cNvPicPr>
          <p:nvPr/>
        </p:nvPicPr>
        <p:blipFill>
          <a:blip r:embed="rId2">
            <a:lum bright="26000"/>
          </a:blip>
          <a:srcRect/>
          <a:stretch>
            <a:fillRect/>
          </a:stretch>
        </p:blipFill>
        <p:spPr bwMode="auto">
          <a:xfrm>
            <a:off x="3643306" y="2285992"/>
            <a:ext cx="5143536" cy="3868106"/>
          </a:xfrm>
          <a:prstGeom prst="rect">
            <a:avLst/>
          </a:prstGeom>
          <a:noFill/>
          <a:ln w="9525">
            <a:noFill/>
            <a:miter lim="800000"/>
            <a:headEnd/>
            <a:tailEnd/>
          </a:ln>
        </p:spPr>
      </p:pic>
      <p:sp>
        <p:nvSpPr>
          <p:cNvPr id="6" name="Chave esquerda 5"/>
          <p:cNvSpPr/>
          <p:nvPr/>
        </p:nvSpPr>
        <p:spPr>
          <a:xfrm>
            <a:off x="2571736" y="2143116"/>
            <a:ext cx="1643074" cy="4214842"/>
          </a:xfrm>
          <a:prstGeom prst="leftBrace">
            <a:avLst/>
          </a:prstGeom>
          <a:ln w="571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8" name="Retângulo 7"/>
          <p:cNvSpPr/>
          <p:nvPr/>
        </p:nvSpPr>
        <p:spPr>
          <a:xfrm>
            <a:off x="127671" y="3997115"/>
            <a:ext cx="2729817" cy="64633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Desktop</a:t>
            </a:r>
            <a:endParaRPr lang="pt-BR"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28</a:t>
            </a:fld>
            <a:endParaRPr lang="pt-BR"/>
          </a:p>
        </p:txBody>
      </p:sp>
    </p:spTree>
  </p:cSld>
  <p:clrMapOvr>
    <a:masterClrMapping/>
  </p:clrMapOvr>
  <p:transition>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5" name="Retângulo 4"/>
          <p:cNvSpPr/>
          <p:nvPr/>
        </p:nvSpPr>
        <p:spPr>
          <a:xfrm>
            <a:off x="4857752" y="1571612"/>
            <a:ext cx="3459601"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32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Papel de parede</a:t>
            </a:r>
            <a:endParaRPr lang="pt-BR"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 name="Retângulo 5"/>
          <p:cNvSpPr/>
          <p:nvPr/>
        </p:nvSpPr>
        <p:spPr>
          <a:xfrm>
            <a:off x="2143108" y="1428736"/>
            <a:ext cx="1497526"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Ícones</a:t>
            </a:r>
          </a:p>
        </p:txBody>
      </p:sp>
      <p:sp>
        <p:nvSpPr>
          <p:cNvPr id="7" name="Retângulo 6"/>
          <p:cNvSpPr/>
          <p:nvPr/>
        </p:nvSpPr>
        <p:spPr>
          <a:xfrm>
            <a:off x="2857488" y="5072074"/>
            <a:ext cx="3534943" cy="5847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32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Barra de Tarefas</a:t>
            </a:r>
          </a:p>
        </p:txBody>
      </p:sp>
      <p:sp>
        <p:nvSpPr>
          <p:cNvPr id="9" name="Chave esquerda 8"/>
          <p:cNvSpPr/>
          <p:nvPr/>
        </p:nvSpPr>
        <p:spPr>
          <a:xfrm rot="5400000">
            <a:off x="4179091" y="1821645"/>
            <a:ext cx="642942" cy="8572560"/>
          </a:xfrm>
          <a:prstGeom prst="leftBrace">
            <a:avLst>
              <a:gd name="adj1" fmla="val 8333"/>
              <a:gd name="adj2" fmla="val 49610"/>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10" name="Chave esquerda 9"/>
          <p:cNvSpPr/>
          <p:nvPr/>
        </p:nvSpPr>
        <p:spPr>
          <a:xfrm flipH="1">
            <a:off x="928662" y="142852"/>
            <a:ext cx="1143008" cy="3143272"/>
          </a:xfrm>
          <a:prstGeom prst="leftBrace">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29</a:t>
            </a:fld>
            <a:endParaRPr lang="pt-BR"/>
          </a:p>
        </p:txBody>
      </p:sp>
    </p:spTree>
  </p:cSld>
  <p:clrMapOvr>
    <a:masterClrMapping/>
  </p:clrMapOvr>
  <p:transition>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srcRect t="15734" b="26573"/>
          <a:stretch>
            <a:fillRect/>
          </a:stretch>
        </p:blipFill>
        <p:spPr bwMode="auto">
          <a:xfrm>
            <a:off x="337058" y="4677530"/>
            <a:ext cx="8572560" cy="1428760"/>
          </a:xfrm>
          <a:prstGeom prst="rect">
            <a:avLst/>
          </a:prstGeom>
          <a:noFill/>
          <a:ln w="9525">
            <a:noFill/>
            <a:miter lim="800000"/>
            <a:headEnd/>
            <a:tailEnd/>
          </a:ln>
          <a:effectLst/>
        </p:spPr>
      </p:pic>
      <p:pic>
        <p:nvPicPr>
          <p:cNvPr id="3074" name="Picture 2"/>
          <p:cNvPicPr>
            <a:picLocks noChangeAspect="1" noChangeArrowheads="1"/>
          </p:cNvPicPr>
          <p:nvPr/>
        </p:nvPicPr>
        <p:blipFill>
          <a:blip r:embed="rId3"/>
          <a:srcRect t="12387" r="36867" b="76437"/>
          <a:stretch>
            <a:fillRect/>
          </a:stretch>
        </p:blipFill>
        <p:spPr bwMode="auto">
          <a:xfrm>
            <a:off x="337058" y="2780928"/>
            <a:ext cx="8664098" cy="1440160"/>
          </a:xfrm>
          <a:prstGeom prst="rect">
            <a:avLst/>
          </a:prstGeom>
          <a:noFill/>
          <a:ln w="9525">
            <a:noFill/>
            <a:miter lim="800000"/>
            <a:headEnd/>
            <a:tailEnd/>
          </a:ln>
        </p:spPr>
      </p:pic>
      <p:sp>
        <p:nvSpPr>
          <p:cNvPr id="3" name="Título 2"/>
          <p:cNvSpPr>
            <a:spLocks noGrp="1"/>
          </p:cNvSpPr>
          <p:nvPr>
            <p:ph type="title"/>
          </p:nvPr>
        </p:nvSpPr>
        <p:spPr>
          <a:xfrm>
            <a:off x="428596" y="0"/>
            <a:ext cx="8229600" cy="571480"/>
          </a:xfrm>
        </p:spPr>
        <p:txBody>
          <a:bodyPr>
            <a:normAutofit fontScale="90000"/>
          </a:bodyPr>
          <a:lstStyle/>
          <a:p>
            <a:pPr algn="ctr"/>
            <a:r>
              <a:rPr lang="pt-BR" sz="3600" b="1" dirty="0">
                <a:solidFill>
                  <a:srgbClr val="C00000"/>
                </a:solidFill>
                <a:latin typeface="Calibri" pitchFamily="34" charset="0"/>
              </a:rPr>
              <a:t>Windows XP – Desktop - Ícones</a:t>
            </a:r>
          </a:p>
        </p:txBody>
      </p:sp>
      <p:sp>
        <p:nvSpPr>
          <p:cNvPr id="2" name="Espaço Reservado para Conteúdo 1"/>
          <p:cNvSpPr>
            <a:spLocks noGrp="1"/>
          </p:cNvSpPr>
          <p:nvPr>
            <p:ph idx="1"/>
          </p:nvPr>
        </p:nvSpPr>
        <p:spPr>
          <a:xfrm>
            <a:off x="285720" y="577847"/>
            <a:ext cx="8715436" cy="1771033"/>
          </a:xfrm>
        </p:spPr>
        <p:txBody>
          <a:bodyPr>
            <a:normAutofit/>
          </a:bodyPr>
          <a:lstStyle/>
          <a:p>
            <a:pPr algn="just"/>
            <a:r>
              <a:rPr lang="pt-BR" sz="2400" dirty="0">
                <a:latin typeface="Calibri" pitchFamily="34" charset="0"/>
              </a:rPr>
              <a:t>Figuras que representam recursos do computador, um ícone pode representar um texto, música, programa, fotos e etc. você pode adicionar ícones na área de trabalho, assim como pode excluir. Alguns ícones são padrão do Windows: Meu Computador, Meus Documentos, Meus locais de Rede, Internet Explorer.</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30</a:t>
            </a:fld>
            <a:endParaRPr lang="pt-BR"/>
          </a:p>
        </p:txBody>
      </p:sp>
    </p:spTree>
  </p:cSld>
  <p:clrMapOvr>
    <a:masterClrMapping/>
  </p:clrMapOvr>
  <p:transition>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5" name="Retângulo 4"/>
          <p:cNvSpPr/>
          <p:nvPr/>
        </p:nvSpPr>
        <p:spPr>
          <a:xfrm>
            <a:off x="1785918" y="357166"/>
            <a:ext cx="2351926" cy="369332"/>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Meus Documentos</a:t>
            </a:r>
          </a:p>
        </p:txBody>
      </p:sp>
      <p:sp>
        <p:nvSpPr>
          <p:cNvPr id="6" name="Retângulo 5"/>
          <p:cNvSpPr/>
          <p:nvPr/>
        </p:nvSpPr>
        <p:spPr>
          <a:xfrm>
            <a:off x="6357950" y="416462"/>
            <a:ext cx="2223687" cy="369332"/>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Meu Computador</a:t>
            </a:r>
          </a:p>
        </p:txBody>
      </p:sp>
      <p:sp>
        <p:nvSpPr>
          <p:cNvPr id="7" name="Retângulo 6"/>
          <p:cNvSpPr/>
          <p:nvPr/>
        </p:nvSpPr>
        <p:spPr>
          <a:xfrm>
            <a:off x="2806426" y="3714752"/>
            <a:ext cx="979756" cy="369332"/>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Lixeira</a:t>
            </a:r>
            <a:endParaRPr lang="pt-BR"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8" name="Retângulo 7"/>
          <p:cNvSpPr/>
          <p:nvPr/>
        </p:nvSpPr>
        <p:spPr>
          <a:xfrm>
            <a:off x="6429388" y="3774048"/>
            <a:ext cx="2526654" cy="369332"/>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Meus locais de rede</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31</a:t>
            </a:fld>
            <a:endParaRPr lang="pt-BR"/>
          </a:p>
        </p:txBody>
      </p:sp>
    </p:spTree>
  </p:cSld>
  <p:clrMapOvr>
    <a:masterClrMapping/>
  </p:clrMapOvr>
  <p:transition>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srcRect l="14738" t="6016" r="6659"/>
          <a:stretch>
            <a:fillRect/>
          </a:stretch>
        </p:blipFill>
        <p:spPr bwMode="auto">
          <a:xfrm>
            <a:off x="240767" y="3284984"/>
            <a:ext cx="2643206" cy="2580778"/>
          </a:xfrm>
          <a:prstGeom prst="rect">
            <a:avLst/>
          </a:prstGeom>
          <a:noFill/>
          <a:ln w="9525">
            <a:noFill/>
            <a:miter lim="800000"/>
            <a:headEnd/>
            <a:tailEnd/>
          </a:ln>
          <a:effectLst/>
        </p:spPr>
      </p:pic>
      <p:sp>
        <p:nvSpPr>
          <p:cNvPr id="4" name="Título 2"/>
          <p:cNvSpPr>
            <a:spLocks noGrp="1"/>
          </p:cNvSpPr>
          <p:nvPr>
            <p:ph type="title"/>
          </p:nvPr>
        </p:nvSpPr>
        <p:spPr>
          <a:xfrm>
            <a:off x="428596" y="0"/>
            <a:ext cx="8229600" cy="548680"/>
          </a:xfrm>
        </p:spPr>
        <p:txBody>
          <a:bodyPr/>
          <a:lstStyle/>
          <a:p>
            <a:pPr algn="ctr"/>
            <a:r>
              <a:rPr lang="pt-BR" b="1" dirty="0">
                <a:solidFill>
                  <a:srgbClr val="C00000"/>
                </a:solidFill>
                <a:latin typeface="Calibri" pitchFamily="34" charset="0"/>
              </a:rPr>
              <a:t>Windows XP – Desktop - Ícones</a:t>
            </a:r>
          </a:p>
        </p:txBody>
      </p:sp>
      <p:pic>
        <p:nvPicPr>
          <p:cNvPr id="4098" name="Picture 2"/>
          <p:cNvPicPr>
            <a:picLocks noChangeAspect="1" noChangeArrowheads="1"/>
          </p:cNvPicPr>
          <p:nvPr/>
        </p:nvPicPr>
        <p:blipFill>
          <a:blip r:embed="rId4"/>
          <a:srcRect r="4105" b="10811"/>
          <a:stretch>
            <a:fillRect/>
          </a:stretch>
        </p:blipFill>
        <p:spPr bwMode="auto">
          <a:xfrm>
            <a:off x="862902" y="669627"/>
            <a:ext cx="7786742" cy="2357454"/>
          </a:xfrm>
          <a:prstGeom prst="rect">
            <a:avLst/>
          </a:prstGeom>
          <a:noFill/>
          <a:ln w="9525">
            <a:noFill/>
            <a:miter lim="800000"/>
            <a:headEnd/>
            <a:tailEnd/>
          </a:ln>
          <a:effectLst/>
        </p:spPr>
      </p:pic>
      <p:pic>
        <p:nvPicPr>
          <p:cNvPr id="4099" name="Picture 3"/>
          <p:cNvPicPr>
            <a:picLocks noChangeAspect="1" noChangeArrowheads="1"/>
          </p:cNvPicPr>
          <p:nvPr/>
        </p:nvPicPr>
        <p:blipFill>
          <a:blip r:embed="rId5"/>
          <a:srcRect l="7447" t="10976" r="5319" b="12194"/>
          <a:stretch>
            <a:fillRect/>
          </a:stretch>
        </p:blipFill>
        <p:spPr bwMode="auto">
          <a:xfrm>
            <a:off x="3131840" y="3780604"/>
            <a:ext cx="5857916" cy="2398293"/>
          </a:xfrm>
          <a:prstGeom prst="rect">
            <a:avLst/>
          </a:prstGeom>
          <a:noFill/>
          <a:ln w="9525">
            <a:noFill/>
            <a:miter lim="800000"/>
            <a:headEnd/>
            <a:tailEnd/>
          </a:ln>
          <a:effectLst/>
        </p:spPr>
      </p:pic>
      <p:sp>
        <p:nvSpPr>
          <p:cNvPr id="6" name="Retângulo 5"/>
          <p:cNvSpPr/>
          <p:nvPr/>
        </p:nvSpPr>
        <p:spPr>
          <a:xfrm>
            <a:off x="928662" y="3786190"/>
            <a:ext cx="500066" cy="642942"/>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z="1000" smtClean="0">
                <a:solidFill>
                  <a:srgbClr val="C00000"/>
                </a:solidFill>
              </a:rPr>
              <a:pPr/>
              <a:t>32</a:t>
            </a:fld>
            <a:endParaRPr lang="pt-BR" sz="1000">
              <a:solidFill>
                <a:srgbClr val="C00000"/>
              </a:solidFill>
            </a:endParaRPr>
          </a:p>
        </p:txBody>
      </p:sp>
    </p:spTree>
  </p:cSld>
  <p:clrMapOvr>
    <a:masterClrMapping/>
  </p:clrMapOvr>
  <p:transition>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620688"/>
          </a:xfrm>
        </p:spPr>
        <p:txBody>
          <a:bodyPr>
            <a:normAutofit/>
          </a:bodyPr>
          <a:lstStyle/>
          <a:p>
            <a:pPr algn="ctr"/>
            <a:r>
              <a:rPr lang="pt-BR" b="1" dirty="0">
                <a:solidFill>
                  <a:srgbClr val="C00000"/>
                </a:solidFill>
                <a:latin typeface="Calibri" pitchFamily="34" charset="0"/>
              </a:rPr>
              <a:t>Windows XP – Desktop – B. Tarefas</a:t>
            </a:r>
          </a:p>
        </p:txBody>
      </p:sp>
      <p:sp>
        <p:nvSpPr>
          <p:cNvPr id="2" name="Espaço Reservado para Conteúdo 1"/>
          <p:cNvSpPr>
            <a:spLocks noGrp="1"/>
          </p:cNvSpPr>
          <p:nvPr>
            <p:ph idx="1"/>
          </p:nvPr>
        </p:nvSpPr>
        <p:spPr>
          <a:xfrm>
            <a:off x="285720" y="1000108"/>
            <a:ext cx="8229600" cy="1465031"/>
          </a:xfrm>
        </p:spPr>
        <p:txBody>
          <a:bodyPr>
            <a:normAutofit/>
          </a:bodyPr>
          <a:lstStyle/>
          <a:p>
            <a:r>
              <a:rPr lang="pt-BR" sz="2400" dirty="0">
                <a:latin typeface="Calibri" pitchFamily="34" charset="0"/>
              </a:rPr>
              <a:t>A barra de tarefas mostra quais as janelas estão abertas neste momento, mesmo que algumas estejam minimizadas ou ocultas sob outra janela, permitindo assim, alternar entre estas janelas ou entre programas com rapidez e facilidade.</a:t>
            </a:r>
          </a:p>
        </p:txBody>
      </p:sp>
      <p:grpSp>
        <p:nvGrpSpPr>
          <p:cNvPr id="7" name="Grupo 6"/>
          <p:cNvGrpSpPr/>
          <p:nvPr/>
        </p:nvGrpSpPr>
        <p:grpSpPr>
          <a:xfrm>
            <a:off x="142844" y="2928934"/>
            <a:ext cx="8786874" cy="642942"/>
            <a:chOff x="285720" y="3071810"/>
            <a:chExt cx="4857752" cy="428628"/>
          </a:xfrm>
        </p:grpSpPr>
        <p:pic>
          <p:nvPicPr>
            <p:cNvPr id="5122" name="Picture 2"/>
            <p:cNvPicPr>
              <a:picLocks noChangeAspect="1" noChangeArrowheads="1"/>
            </p:cNvPicPr>
            <p:nvPr/>
          </p:nvPicPr>
          <p:blipFill>
            <a:blip r:embed="rId3"/>
            <a:srcRect t="94598" r="66942"/>
            <a:stretch>
              <a:fillRect/>
            </a:stretch>
          </p:blipFill>
          <p:spPr bwMode="auto">
            <a:xfrm>
              <a:off x="285720" y="3071810"/>
              <a:ext cx="2857520" cy="428628"/>
            </a:xfrm>
            <a:prstGeom prst="rect">
              <a:avLst/>
            </a:prstGeom>
            <a:noFill/>
            <a:ln w="9525">
              <a:noFill/>
              <a:miter lim="800000"/>
              <a:headEnd/>
              <a:tailEnd/>
            </a:ln>
          </p:spPr>
        </p:pic>
        <p:pic>
          <p:nvPicPr>
            <p:cNvPr id="6" name="Picture 2"/>
            <p:cNvPicPr>
              <a:picLocks noChangeAspect="1" noChangeArrowheads="1"/>
            </p:cNvPicPr>
            <p:nvPr/>
          </p:nvPicPr>
          <p:blipFill>
            <a:blip r:embed="rId3"/>
            <a:srcRect l="75207" t="94598"/>
            <a:stretch>
              <a:fillRect/>
            </a:stretch>
          </p:blipFill>
          <p:spPr bwMode="auto">
            <a:xfrm>
              <a:off x="3000364" y="3071810"/>
              <a:ext cx="2143108" cy="428628"/>
            </a:xfrm>
            <a:prstGeom prst="rect">
              <a:avLst/>
            </a:prstGeom>
            <a:noFill/>
            <a:ln w="9525">
              <a:noFill/>
              <a:miter lim="800000"/>
              <a:headEnd/>
              <a:tailEnd/>
            </a:ln>
          </p:spPr>
        </p:pic>
      </p:grpSp>
      <p:grpSp>
        <p:nvGrpSpPr>
          <p:cNvPr id="10" name="Grupo 9"/>
          <p:cNvGrpSpPr/>
          <p:nvPr/>
        </p:nvGrpSpPr>
        <p:grpSpPr>
          <a:xfrm>
            <a:off x="142844" y="3929066"/>
            <a:ext cx="9001156" cy="571504"/>
            <a:chOff x="142844" y="4643446"/>
            <a:chExt cx="8696274" cy="428628"/>
          </a:xfrm>
        </p:grpSpPr>
        <p:pic>
          <p:nvPicPr>
            <p:cNvPr id="5124" name="Picture 4"/>
            <p:cNvPicPr>
              <a:picLocks noChangeAspect="1" noChangeArrowheads="1"/>
            </p:cNvPicPr>
            <p:nvPr/>
          </p:nvPicPr>
          <p:blipFill>
            <a:blip r:embed="rId4"/>
            <a:srcRect t="25000" r="72736" b="-1"/>
            <a:stretch>
              <a:fillRect/>
            </a:stretch>
          </p:blipFill>
          <p:spPr bwMode="auto">
            <a:xfrm>
              <a:off x="142844" y="4643446"/>
              <a:ext cx="4357718" cy="428628"/>
            </a:xfrm>
            <a:prstGeom prst="rect">
              <a:avLst/>
            </a:prstGeom>
            <a:noFill/>
            <a:ln w="9525">
              <a:noFill/>
              <a:miter lim="800000"/>
              <a:headEnd/>
              <a:tailEnd/>
            </a:ln>
            <a:effectLst/>
          </p:spPr>
        </p:pic>
        <p:pic>
          <p:nvPicPr>
            <p:cNvPr id="9" name="Picture 4"/>
            <p:cNvPicPr>
              <a:picLocks noChangeAspect="1" noChangeArrowheads="1"/>
            </p:cNvPicPr>
            <p:nvPr/>
          </p:nvPicPr>
          <p:blipFill>
            <a:blip r:embed="rId4"/>
            <a:srcRect l="71514" t="25000" b="-1"/>
            <a:stretch>
              <a:fillRect/>
            </a:stretch>
          </p:blipFill>
          <p:spPr bwMode="auto">
            <a:xfrm>
              <a:off x="4286248" y="4643446"/>
              <a:ext cx="4552870" cy="428628"/>
            </a:xfrm>
            <a:prstGeom prst="rect">
              <a:avLst/>
            </a:prstGeom>
            <a:noFill/>
            <a:ln w="9525">
              <a:noFill/>
              <a:miter lim="800000"/>
              <a:headEnd/>
              <a:tailEnd/>
            </a:ln>
            <a:effectLst/>
          </p:spPr>
        </p:pic>
      </p:gr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33</a:t>
            </a:fld>
            <a:endParaRPr lang="pt-BR" dirty="0"/>
          </a:p>
        </p:txBody>
      </p:sp>
      <p:pic>
        <p:nvPicPr>
          <p:cNvPr id="5" name="Imagem 4"/>
          <p:cNvPicPr>
            <a:picLocks noChangeAspect="1"/>
          </p:cNvPicPr>
          <p:nvPr/>
        </p:nvPicPr>
        <p:blipFill rotWithShape="1">
          <a:blip r:embed="rId5"/>
          <a:srcRect t="93178"/>
          <a:stretch/>
        </p:blipFill>
        <p:spPr>
          <a:xfrm>
            <a:off x="141188" y="4964365"/>
            <a:ext cx="9001156" cy="498459"/>
          </a:xfrm>
          <a:prstGeom prst="rect">
            <a:avLst/>
          </a:prstGeom>
        </p:spPr>
      </p:pic>
    </p:spTree>
  </p:cSld>
  <p:clrMapOvr>
    <a:masterClrMapping/>
  </p:clrMapOvr>
  <p:transition>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34</a:t>
            </a:fld>
            <a:endParaRPr lang="pt-BR"/>
          </a:p>
        </p:txBody>
      </p:sp>
    </p:spTree>
  </p:cSld>
  <p:clrMapOvr>
    <a:masterClrMapping/>
  </p:clrMapOvr>
  <p:transition>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srcRect t="35812" r="10156" b="2797"/>
          <a:stretch>
            <a:fillRect/>
          </a:stretch>
        </p:blipFill>
        <p:spPr bwMode="auto">
          <a:xfrm>
            <a:off x="0" y="4786322"/>
            <a:ext cx="9144000" cy="1071570"/>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500034" y="571480"/>
            <a:ext cx="8070757" cy="3952883"/>
          </a:xfrm>
          <a:prstGeom prst="rect">
            <a:avLst/>
          </a:prstGeom>
          <a:noFill/>
          <a:ln w="9525">
            <a:solidFill>
              <a:schemeClr val="tx1"/>
            </a:solid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35</a:t>
            </a:fld>
            <a:endParaRPr lang="pt-BR"/>
          </a:p>
        </p:txBody>
      </p:sp>
    </p:spTree>
  </p:cSld>
  <p:clrMapOvr>
    <a:masterClrMapping/>
  </p:clrMapOvr>
  <p:transition>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m 9" descr="images_w955.gif"/>
          <p:cNvPicPr>
            <a:picLocks noChangeAspect="1"/>
          </p:cNvPicPr>
          <p:nvPr/>
        </p:nvPicPr>
        <p:blipFill>
          <a:blip r:embed="rId2"/>
          <a:srcRect t="14286" r="41301"/>
          <a:stretch>
            <a:fillRect/>
          </a:stretch>
        </p:blipFill>
        <p:spPr>
          <a:xfrm>
            <a:off x="4929190" y="2244973"/>
            <a:ext cx="4214810" cy="4613028"/>
          </a:xfrm>
          <a:prstGeom prst="rect">
            <a:avLst/>
          </a:prstGeom>
        </p:spPr>
      </p:pic>
      <p:sp>
        <p:nvSpPr>
          <p:cNvPr id="3" name="Título 2"/>
          <p:cNvSpPr>
            <a:spLocks noGrp="1"/>
          </p:cNvSpPr>
          <p:nvPr>
            <p:ph type="title"/>
          </p:nvPr>
        </p:nvSpPr>
        <p:spPr>
          <a:xfrm>
            <a:off x="428596" y="0"/>
            <a:ext cx="8229600" cy="857232"/>
          </a:xfrm>
        </p:spPr>
        <p:txBody>
          <a:bodyPr/>
          <a:lstStyle/>
          <a:p>
            <a:pPr algn="ctr"/>
            <a:r>
              <a:rPr lang="pt-BR" dirty="0">
                <a:solidFill>
                  <a:schemeClr val="tx1"/>
                </a:solidFill>
                <a:latin typeface="Calibri" pitchFamily="34" charset="0"/>
              </a:rPr>
              <a:t>Windows XP –</a:t>
            </a:r>
            <a:r>
              <a:rPr lang="pt-BR" dirty="0">
                <a:solidFill>
                  <a:srgbClr val="FF0000"/>
                </a:solidFill>
                <a:latin typeface="Calibri" pitchFamily="34" charset="0"/>
              </a:rPr>
              <a:t> Desktop - Iniciar</a:t>
            </a:r>
          </a:p>
        </p:txBody>
      </p:sp>
      <p:sp>
        <p:nvSpPr>
          <p:cNvPr id="2" name="Espaço Reservado para Conteúdo 1"/>
          <p:cNvSpPr>
            <a:spLocks noGrp="1"/>
          </p:cNvSpPr>
          <p:nvPr>
            <p:ph idx="1"/>
          </p:nvPr>
        </p:nvSpPr>
        <p:spPr>
          <a:xfrm>
            <a:off x="-14262" y="714356"/>
            <a:ext cx="8229600" cy="5286412"/>
          </a:xfrm>
        </p:spPr>
        <p:txBody>
          <a:bodyPr>
            <a:normAutofit/>
          </a:bodyPr>
          <a:lstStyle/>
          <a:p>
            <a:r>
              <a:rPr lang="pt-BR" sz="2400" dirty="0">
                <a:latin typeface="Calibri" pitchFamily="34" charset="0"/>
              </a:rPr>
              <a:t>O botão Iniciar é o principal elemento da Barra de Tarefas. Ele dá acesso ao Menu Iniciar, de onde se pode acessar outros menus que, por sua vez, acionam programas do Windows. Ao ser acionado, o botão iniciar mostra um menu vertical com várias opções.</a:t>
            </a:r>
          </a:p>
        </p:txBody>
      </p:sp>
      <p:pic>
        <p:nvPicPr>
          <p:cNvPr id="6" name="Picture 2"/>
          <p:cNvPicPr>
            <a:picLocks noChangeAspect="1" noChangeArrowheads="1"/>
          </p:cNvPicPr>
          <p:nvPr/>
        </p:nvPicPr>
        <p:blipFill>
          <a:blip r:embed="rId3"/>
          <a:srcRect t="94598" r="84923"/>
          <a:stretch>
            <a:fillRect/>
          </a:stretch>
        </p:blipFill>
        <p:spPr bwMode="auto">
          <a:xfrm>
            <a:off x="214282" y="4000504"/>
            <a:ext cx="3286148" cy="896222"/>
          </a:xfrm>
          <a:prstGeom prst="rect">
            <a:avLst/>
          </a:prstGeom>
          <a:noFill/>
          <a:ln w="9525">
            <a:noFill/>
            <a:miter lim="800000"/>
            <a:headEnd/>
            <a:tailEnd/>
          </a:ln>
        </p:spPr>
      </p:pic>
      <p:pic>
        <p:nvPicPr>
          <p:cNvPr id="7" name="Imagem 6" descr="f5.jpg"/>
          <p:cNvPicPr>
            <a:picLocks noChangeAspect="1"/>
          </p:cNvPicPr>
          <p:nvPr/>
        </p:nvPicPr>
        <p:blipFill>
          <a:blip r:embed="rId4"/>
          <a:srcRect t="95164" r="90650"/>
          <a:stretch>
            <a:fillRect/>
          </a:stretch>
        </p:blipFill>
        <p:spPr>
          <a:xfrm>
            <a:off x="1214414" y="2786058"/>
            <a:ext cx="3357586" cy="928694"/>
          </a:xfrm>
          <a:prstGeom prst="rect">
            <a:avLst/>
          </a:prstGeom>
        </p:spPr>
      </p:pic>
      <p:pic>
        <p:nvPicPr>
          <p:cNvPr id="8" name="Picture 2"/>
          <p:cNvPicPr>
            <a:picLocks noChangeAspect="1" noChangeArrowheads="1"/>
          </p:cNvPicPr>
          <p:nvPr/>
        </p:nvPicPr>
        <p:blipFill>
          <a:blip r:embed="rId5"/>
          <a:srcRect t="94792" r="92501"/>
          <a:stretch>
            <a:fillRect/>
          </a:stretch>
        </p:blipFill>
        <p:spPr bwMode="auto">
          <a:xfrm>
            <a:off x="285720" y="5143512"/>
            <a:ext cx="1785918" cy="1488276"/>
          </a:xfrm>
          <a:prstGeom prst="rect">
            <a:avLst/>
          </a:prstGeom>
          <a:noFill/>
          <a:ln w="9525">
            <a:noFill/>
            <a:miter lim="800000"/>
            <a:headEnd/>
            <a:tailEnd/>
          </a:ln>
          <a:effectLst/>
        </p:spPr>
      </p:pic>
      <p:sp>
        <p:nvSpPr>
          <p:cNvPr id="11" name="Seta para baixo 10"/>
          <p:cNvSpPr/>
          <p:nvPr/>
        </p:nvSpPr>
        <p:spPr>
          <a:xfrm rot="17276971">
            <a:off x="3992782" y="5931980"/>
            <a:ext cx="571504" cy="1000132"/>
          </a:xfrm>
          <a:prstGeom prst="downArrow">
            <a:avLst>
              <a:gd name="adj1" fmla="val 50000"/>
              <a:gd name="adj2" fmla="val 86725"/>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36</a:t>
            </a:fld>
            <a:endParaRPr lang="pt-BR"/>
          </a:p>
        </p:txBody>
      </p:sp>
    </p:spTree>
  </p:cSld>
  <p:clrMapOvr>
    <a:masterClrMapping/>
  </p:clrMapOvr>
  <p:transition>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srcRect t="4128"/>
          <a:stretch>
            <a:fillRect/>
          </a:stretch>
        </p:blipFill>
        <p:spPr bwMode="auto">
          <a:xfrm>
            <a:off x="0" y="864029"/>
            <a:ext cx="4714876" cy="5993971"/>
          </a:xfrm>
          <a:prstGeom prst="rect">
            <a:avLst/>
          </a:prstGeom>
          <a:noFill/>
          <a:ln w="9525">
            <a:noFill/>
            <a:miter lim="800000"/>
            <a:headEnd/>
            <a:tailEnd/>
          </a:ln>
          <a:effectLst/>
        </p:spPr>
      </p:pic>
      <p:sp>
        <p:nvSpPr>
          <p:cNvPr id="6" name="Título 2"/>
          <p:cNvSpPr txBox="1">
            <a:spLocks/>
          </p:cNvSpPr>
          <p:nvPr/>
        </p:nvSpPr>
        <p:spPr>
          <a:xfrm>
            <a:off x="428596" y="0"/>
            <a:ext cx="8229600" cy="857232"/>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41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a:t>
            </a:r>
            <a:r>
              <a:rPr kumimoji="0" lang="pt-BR" sz="41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 Desktop - Iniciar</a:t>
            </a:r>
          </a:p>
        </p:txBody>
      </p:sp>
      <p:sp>
        <p:nvSpPr>
          <p:cNvPr id="7" name="Retângulo 6"/>
          <p:cNvSpPr/>
          <p:nvPr/>
        </p:nvSpPr>
        <p:spPr>
          <a:xfrm>
            <a:off x="2714612" y="1857364"/>
            <a:ext cx="1428760" cy="4000528"/>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142844" y="1571612"/>
            <a:ext cx="1928826" cy="857256"/>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500034" y="5929330"/>
            <a:ext cx="3643338" cy="357190"/>
          </a:xfrm>
          <a:prstGeom prst="rect">
            <a:avLst/>
          </a:prstGeom>
          <a:noFill/>
          <a:ln w="57150">
            <a:solidFill>
              <a:srgbClr val="FF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Seta para baixo 9"/>
          <p:cNvSpPr/>
          <p:nvPr/>
        </p:nvSpPr>
        <p:spPr>
          <a:xfrm>
            <a:off x="857224" y="3786190"/>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4100" name="Picture 4"/>
          <p:cNvPicPr>
            <a:picLocks noChangeAspect="1" noChangeArrowheads="1"/>
          </p:cNvPicPr>
          <p:nvPr/>
        </p:nvPicPr>
        <p:blipFill>
          <a:blip r:embed="rId3"/>
          <a:srcRect/>
          <a:stretch>
            <a:fillRect/>
          </a:stretch>
        </p:blipFill>
        <p:spPr bwMode="auto">
          <a:xfrm>
            <a:off x="4500562" y="857232"/>
            <a:ext cx="4429156" cy="6000768"/>
          </a:xfrm>
          <a:prstGeom prst="rect">
            <a:avLst/>
          </a:prstGeom>
          <a:noFill/>
          <a:ln w="9525">
            <a:noFill/>
            <a:miter lim="800000"/>
            <a:headEnd/>
            <a:tailEnd/>
          </a:ln>
        </p:spPr>
      </p:pic>
      <p:cxnSp>
        <p:nvCxnSpPr>
          <p:cNvPr id="12" name="Conector reto 11"/>
          <p:cNvCxnSpPr/>
          <p:nvPr/>
        </p:nvCxnSpPr>
        <p:spPr>
          <a:xfrm>
            <a:off x="357158" y="5786454"/>
            <a:ext cx="192882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Seta para baixo 12"/>
          <p:cNvSpPr/>
          <p:nvPr/>
        </p:nvSpPr>
        <p:spPr>
          <a:xfrm>
            <a:off x="5000628" y="3857628"/>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cxnSp>
        <p:nvCxnSpPr>
          <p:cNvPr id="14" name="Conector reto 13"/>
          <p:cNvCxnSpPr/>
          <p:nvPr/>
        </p:nvCxnSpPr>
        <p:spPr>
          <a:xfrm>
            <a:off x="4643438" y="5786454"/>
            <a:ext cx="192882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37</a:t>
            </a:fld>
            <a:endParaRPr lang="pt-BR"/>
          </a:p>
        </p:txBody>
      </p:sp>
    </p:spTree>
  </p:cSld>
  <p:clrMapOvr>
    <a:masterClrMapping/>
  </p:clrMapOvr>
  <p:transition>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t="1041" r="37500"/>
          <a:stretch>
            <a:fillRect/>
          </a:stretch>
        </p:blipFill>
        <p:spPr bwMode="auto">
          <a:xfrm>
            <a:off x="0" y="0"/>
            <a:ext cx="4357718" cy="6858000"/>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6215074" y="285728"/>
            <a:ext cx="1785950" cy="6267260"/>
          </a:xfrm>
          <a:prstGeom prst="rect">
            <a:avLst/>
          </a:prstGeom>
          <a:noFill/>
          <a:ln w="9525">
            <a:noFill/>
            <a:miter lim="800000"/>
            <a:headEnd/>
            <a:tailEnd/>
          </a:ln>
          <a:effectLst/>
        </p:spPr>
      </p:pic>
      <p:cxnSp>
        <p:nvCxnSpPr>
          <p:cNvPr id="9" name="Conector reto 8"/>
          <p:cNvCxnSpPr/>
          <p:nvPr/>
        </p:nvCxnSpPr>
        <p:spPr>
          <a:xfrm flipV="1">
            <a:off x="2714612" y="1000108"/>
            <a:ext cx="4000528"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Conector reto 10"/>
          <p:cNvCxnSpPr/>
          <p:nvPr/>
        </p:nvCxnSpPr>
        <p:spPr>
          <a:xfrm>
            <a:off x="2500298" y="1214422"/>
            <a:ext cx="4286280" cy="500066"/>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Conector reto 15"/>
          <p:cNvCxnSpPr/>
          <p:nvPr/>
        </p:nvCxnSpPr>
        <p:spPr>
          <a:xfrm>
            <a:off x="3071802" y="2784470"/>
            <a:ext cx="3714776"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Conector reto 19"/>
          <p:cNvCxnSpPr/>
          <p:nvPr/>
        </p:nvCxnSpPr>
        <p:spPr>
          <a:xfrm>
            <a:off x="4071934" y="2571744"/>
            <a:ext cx="2643206" cy="642942"/>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Conector reto 21"/>
          <p:cNvCxnSpPr/>
          <p:nvPr/>
        </p:nvCxnSpPr>
        <p:spPr>
          <a:xfrm>
            <a:off x="2786050" y="2928934"/>
            <a:ext cx="3929090" cy="1143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Conector reto 23"/>
          <p:cNvCxnSpPr/>
          <p:nvPr/>
        </p:nvCxnSpPr>
        <p:spPr>
          <a:xfrm>
            <a:off x="2714612" y="3071810"/>
            <a:ext cx="4214842" cy="1857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Conector reto 25"/>
          <p:cNvCxnSpPr/>
          <p:nvPr/>
        </p:nvCxnSpPr>
        <p:spPr>
          <a:xfrm>
            <a:off x="3071802" y="4643446"/>
            <a:ext cx="3786214" cy="1143008"/>
          </a:xfrm>
          <a:prstGeom prst="line">
            <a:avLst/>
          </a:prstGeom>
        </p:spPr>
        <p:style>
          <a:lnRef idx="1">
            <a:schemeClr val="accent1"/>
          </a:lnRef>
          <a:fillRef idx="0">
            <a:schemeClr val="accent1"/>
          </a:fillRef>
          <a:effectRef idx="0">
            <a:schemeClr val="accent1"/>
          </a:effectRef>
          <a:fontRef idx="minor">
            <a:schemeClr val="tx1"/>
          </a:fontRef>
        </p:style>
      </p:cxn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38</a:t>
            </a:fld>
            <a:endParaRPr lang="pt-BR"/>
          </a:p>
        </p:txBody>
      </p:sp>
    </p:spTree>
  </p:cSld>
  <p:clrMapOvr>
    <a:masterClrMapping/>
  </p:clrMapOvr>
  <p:transition>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39</a:t>
            </a:fld>
            <a:endParaRPr lang="pt-BR"/>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p:cNvPicPr>
            <a:picLocks noChangeAspect="1" noChangeArrowheads="1"/>
          </p:cNvPicPr>
          <p:nvPr/>
        </p:nvPicPr>
        <p:blipFill>
          <a:blip r:embed="rId2"/>
          <a:srcRect t="4128"/>
          <a:stretch>
            <a:fillRect/>
          </a:stretch>
        </p:blipFill>
        <p:spPr bwMode="auto">
          <a:xfrm>
            <a:off x="4817131" y="1142984"/>
            <a:ext cx="4326869" cy="5715016"/>
          </a:xfrm>
          <a:prstGeom prst="rect">
            <a:avLst/>
          </a:prstGeom>
          <a:noFill/>
          <a:ln w="9525">
            <a:noFill/>
            <a:miter lim="800000"/>
            <a:headEnd/>
            <a:tailEnd/>
          </a:ln>
          <a:effectLst/>
        </p:spPr>
      </p:pic>
      <p:sp>
        <p:nvSpPr>
          <p:cNvPr id="2" name="Título 2"/>
          <p:cNvSpPr txBox="1">
            <a:spLocks/>
          </p:cNvSpPr>
          <p:nvPr/>
        </p:nvSpPr>
        <p:spPr>
          <a:xfrm>
            <a:off x="428596" y="0"/>
            <a:ext cx="8229600" cy="857232"/>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41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a:t>
            </a:r>
            <a:r>
              <a:rPr kumimoji="0" lang="pt-BR" sz="41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 Desktop - Iniciar</a:t>
            </a:r>
          </a:p>
        </p:txBody>
      </p:sp>
      <p:pic>
        <p:nvPicPr>
          <p:cNvPr id="3" name="Picture 3"/>
          <p:cNvPicPr>
            <a:picLocks noChangeAspect="1" noChangeArrowheads="1"/>
          </p:cNvPicPr>
          <p:nvPr/>
        </p:nvPicPr>
        <p:blipFill>
          <a:blip r:embed="rId2"/>
          <a:srcRect t="4128"/>
          <a:stretch>
            <a:fillRect/>
          </a:stretch>
        </p:blipFill>
        <p:spPr bwMode="auto">
          <a:xfrm>
            <a:off x="0" y="1142984"/>
            <a:ext cx="4495449" cy="5715016"/>
          </a:xfrm>
          <a:prstGeom prst="rect">
            <a:avLst/>
          </a:prstGeom>
          <a:noFill/>
          <a:ln w="9525">
            <a:noFill/>
            <a:miter lim="800000"/>
            <a:headEnd/>
            <a:tailEnd/>
          </a:ln>
          <a:effectLst/>
        </p:spPr>
      </p:pic>
      <p:sp>
        <p:nvSpPr>
          <p:cNvPr id="4" name="Retângulo 3"/>
          <p:cNvSpPr/>
          <p:nvPr/>
        </p:nvSpPr>
        <p:spPr>
          <a:xfrm>
            <a:off x="357158" y="5857892"/>
            <a:ext cx="3786214" cy="642942"/>
          </a:xfrm>
          <a:prstGeom prst="rect">
            <a:avLst/>
          </a:prstGeom>
          <a:noFill/>
          <a:ln w="57150">
            <a:solidFill>
              <a:srgbClr val="FFFF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Retângulo 4"/>
          <p:cNvSpPr/>
          <p:nvPr/>
        </p:nvSpPr>
        <p:spPr>
          <a:xfrm>
            <a:off x="7286644" y="2000240"/>
            <a:ext cx="1428760" cy="4000528"/>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Seta para baixo 6"/>
          <p:cNvSpPr/>
          <p:nvPr/>
        </p:nvSpPr>
        <p:spPr>
          <a:xfrm rot="10800000">
            <a:off x="5214942" y="2786058"/>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214282" y="2857496"/>
            <a:ext cx="2000264" cy="2428892"/>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Marcador de Posição do Número do Diapositivo 8"/>
          <p:cNvSpPr>
            <a:spLocks noGrp="1"/>
          </p:cNvSpPr>
          <p:nvPr>
            <p:ph type="sldNum" sz="quarter" idx="12"/>
          </p:nvPr>
        </p:nvSpPr>
        <p:spPr/>
        <p:txBody>
          <a:bodyPr/>
          <a:lstStyle/>
          <a:p>
            <a:fld id="{2119D8CF-8DEC-4D9F-84EE-ADF04DFF3391}" type="slidenum">
              <a:rPr lang="pt-BR" smtClean="0"/>
              <a:pPr/>
              <a:t>40</a:t>
            </a:fld>
            <a:endParaRPr lang="pt-BR"/>
          </a:p>
        </p:txBody>
      </p:sp>
    </p:spTree>
  </p:cSld>
  <p:clrMapOvr>
    <a:masterClrMapping/>
  </p:clrMapOvr>
  <p:transition>
    <p:wipe dir="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428596" y="0"/>
            <a:ext cx="8229600" cy="1000108"/>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Propriedades</a:t>
            </a:r>
            <a:r>
              <a:rPr kumimoji="0" lang="pt-BR" sz="3200" b="1" i="0" u="none" strike="noStrike" kern="1200" cap="none" spc="0" normalizeH="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 da Barra de tarefas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e do menu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Iniciar</a:t>
            </a:r>
          </a:p>
        </p:txBody>
      </p:sp>
      <p:pic>
        <p:nvPicPr>
          <p:cNvPr id="91138" name="Picture 2"/>
          <p:cNvPicPr>
            <a:picLocks noChangeAspect="1" noChangeArrowheads="1"/>
          </p:cNvPicPr>
          <p:nvPr/>
        </p:nvPicPr>
        <p:blipFill>
          <a:blip r:embed="rId2"/>
          <a:srcRect/>
          <a:stretch>
            <a:fillRect/>
          </a:stretch>
        </p:blipFill>
        <p:spPr bwMode="auto">
          <a:xfrm>
            <a:off x="214283" y="1357298"/>
            <a:ext cx="4197598" cy="4572032"/>
          </a:xfrm>
          <a:prstGeom prst="rect">
            <a:avLst/>
          </a:prstGeom>
          <a:noFill/>
          <a:ln w="9525">
            <a:noFill/>
            <a:miter lim="800000"/>
            <a:headEnd/>
            <a:tailEnd/>
          </a:ln>
          <a:effectLst/>
        </p:spPr>
      </p:pic>
      <p:pic>
        <p:nvPicPr>
          <p:cNvPr id="91139" name="Picture 3"/>
          <p:cNvPicPr>
            <a:picLocks noChangeAspect="1" noChangeArrowheads="1"/>
          </p:cNvPicPr>
          <p:nvPr/>
        </p:nvPicPr>
        <p:blipFill>
          <a:blip r:embed="rId3"/>
          <a:srcRect/>
          <a:stretch>
            <a:fillRect/>
          </a:stretch>
        </p:blipFill>
        <p:spPr bwMode="auto">
          <a:xfrm>
            <a:off x="4500562" y="1357298"/>
            <a:ext cx="4071966" cy="4532019"/>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41</a:t>
            </a:fld>
            <a:endParaRPr lang="pt-BR"/>
          </a:p>
        </p:txBody>
      </p:sp>
    </p:spTree>
  </p:cSld>
  <p:clrMapOvr>
    <a:masterClrMapping/>
  </p:clrMapOvr>
  <p:transition>
    <p:wipe dir="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lstStyle/>
          <a:p>
            <a:pPr algn="ctr"/>
            <a:r>
              <a:rPr lang="pt-BR" dirty="0">
                <a:solidFill>
                  <a:schemeClr val="tx1"/>
                </a:solidFill>
                <a:latin typeface="Calibri" pitchFamily="34" charset="0"/>
              </a:rPr>
              <a:t>Windows XP –</a:t>
            </a:r>
            <a:r>
              <a:rPr lang="pt-BR" dirty="0">
                <a:solidFill>
                  <a:srgbClr val="FF0000"/>
                </a:solidFill>
                <a:latin typeface="Calibri" pitchFamily="34" charset="0"/>
              </a:rPr>
              <a:t> Desktop - Janelas</a:t>
            </a:r>
          </a:p>
        </p:txBody>
      </p:sp>
      <p:sp>
        <p:nvSpPr>
          <p:cNvPr id="2" name="Espaço Reservado para Conteúdo 1"/>
          <p:cNvSpPr>
            <a:spLocks noGrp="1"/>
          </p:cNvSpPr>
          <p:nvPr>
            <p:ph idx="1"/>
          </p:nvPr>
        </p:nvSpPr>
        <p:spPr>
          <a:xfrm>
            <a:off x="285720" y="1000108"/>
            <a:ext cx="8229600" cy="1214446"/>
          </a:xfrm>
        </p:spPr>
        <p:txBody>
          <a:bodyPr>
            <a:normAutofit/>
          </a:bodyPr>
          <a:lstStyle/>
          <a:p>
            <a:r>
              <a:rPr lang="pt-BR" sz="2400" dirty="0">
                <a:latin typeface="Calibri" pitchFamily="34" charset="0"/>
              </a:rPr>
              <a:t>Janela é um ambiente gráfico que o programa ou aplicativo utiliza para organizar suas ferramentas. As janelas do windows </a:t>
            </a:r>
            <a:r>
              <a:rPr lang="pt-BR" sz="2400" dirty="0" err="1">
                <a:latin typeface="Calibri" pitchFamily="34" charset="0"/>
              </a:rPr>
              <a:t>xp</a:t>
            </a:r>
            <a:r>
              <a:rPr lang="pt-BR" sz="2400" dirty="0">
                <a:latin typeface="Calibri" pitchFamily="34" charset="0"/>
              </a:rPr>
              <a:t> apresentam algumas particularidades. Observem.</a:t>
            </a:r>
          </a:p>
        </p:txBody>
      </p:sp>
      <p:pic>
        <p:nvPicPr>
          <p:cNvPr id="1026" name="Picture 2"/>
          <p:cNvPicPr>
            <a:picLocks noChangeAspect="1" noChangeArrowheads="1"/>
          </p:cNvPicPr>
          <p:nvPr/>
        </p:nvPicPr>
        <p:blipFill>
          <a:blip r:embed="rId2"/>
          <a:srcRect/>
          <a:stretch>
            <a:fillRect/>
          </a:stretch>
        </p:blipFill>
        <p:spPr bwMode="auto">
          <a:xfrm>
            <a:off x="4643438" y="2500306"/>
            <a:ext cx="4218607" cy="2857496"/>
          </a:xfrm>
          <a:prstGeom prst="rect">
            <a:avLst/>
          </a:prstGeom>
          <a:noFill/>
          <a:ln w="9525">
            <a:noFill/>
            <a:miter lim="800000"/>
            <a:headEnd/>
            <a:tailEnd/>
          </a:ln>
          <a:effectLst/>
        </p:spPr>
      </p:pic>
      <p:pic>
        <p:nvPicPr>
          <p:cNvPr id="1027" name="Picture 3"/>
          <p:cNvPicPr>
            <a:picLocks noChangeAspect="1" noChangeArrowheads="1"/>
          </p:cNvPicPr>
          <p:nvPr/>
        </p:nvPicPr>
        <p:blipFill>
          <a:blip r:embed="rId3"/>
          <a:srcRect/>
          <a:stretch>
            <a:fillRect/>
          </a:stretch>
        </p:blipFill>
        <p:spPr bwMode="auto">
          <a:xfrm>
            <a:off x="142844" y="2500306"/>
            <a:ext cx="4219212" cy="2857520"/>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42</a:t>
            </a:fld>
            <a:endParaRPr lang="pt-BR"/>
          </a:p>
        </p:txBody>
      </p:sp>
    </p:spTree>
  </p:cSld>
  <p:clrMapOvr>
    <a:masterClrMapping/>
  </p:clrMapOvr>
  <p:transition>
    <p:wipe dir="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l="11204" t="16949" r="15641" b="32203"/>
          <a:stretch>
            <a:fillRect/>
          </a:stretch>
        </p:blipFill>
        <p:spPr bwMode="auto">
          <a:xfrm>
            <a:off x="357158" y="3286124"/>
            <a:ext cx="8524305" cy="3071834"/>
          </a:xfrm>
          <a:prstGeom prst="rect">
            <a:avLst/>
          </a:prstGeom>
          <a:noFill/>
          <a:ln w="9525">
            <a:noFill/>
            <a:miter lim="800000"/>
            <a:headEnd/>
            <a:tailEnd/>
          </a:ln>
          <a:effectLst/>
        </p:spPr>
      </p:pic>
      <p:sp>
        <p:nvSpPr>
          <p:cNvPr id="5" name="Título 2"/>
          <p:cNvSpPr txBox="1">
            <a:spLocks/>
          </p:cNvSpPr>
          <p:nvPr/>
        </p:nvSpPr>
        <p:spPr>
          <a:xfrm>
            <a:off x="428596" y="0"/>
            <a:ext cx="8229600" cy="1357298"/>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Desktop – Janelas –botões</a:t>
            </a:r>
            <a:r>
              <a:rPr kumimoji="0" lang="pt-BR" sz="3200" b="1" i="0" u="none" strike="noStrike" kern="1200" cap="none" spc="0" normalizeH="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 de controle</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sp>
        <p:nvSpPr>
          <p:cNvPr id="6" name="Espaço Reservado para Conteúdo 1"/>
          <p:cNvSpPr txBox="1">
            <a:spLocks/>
          </p:cNvSpPr>
          <p:nvPr/>
        </p:nvSpPr>
        <p:spPr>
          <a:xfrm>
            <a:off x="285720" y="1000108"/>
            <a:ext cx="8229600" cy="1214446"/>
          </a:xfrm>
          <a:prstGeom prst="rect">
            <a:avLst/>
          </a:prstGeom>
        </p:spPr>
        <p:txBody>
          <a:bodyPr>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pt-BR" sz="2400" dirty="0">
                <a:latin typeface="Calibri" pitchFamily="34" charset="0"/>
              </a:rPr>
              <a:t>MINIMIZAR          RESTAURAR/MAXIMIZAR                   FECHAR</a:t>
            </a:r>
            <a:endPar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endParaRPr>
          </a:p>
        </p:txBody>
      </p:sp>
      <p:cxnSp>
        <p:nvCxnSpPr>
          <p:cNvPr id="8" name="Conector de seta reta 7"/>
          <p:cNvCxnSpPr/>
          <p:nvPr/>
        </p:nvCxnSpPr>
        <p:spPr>
          <a:xfrm rot="16200000" flipH="1">
            <a:off x="642910" y="2071678"/>
            <a:ext cx="2571768" cy="1428760"/>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Conector de seta reta 8"/>
          <p:cNvCxnSpPr/>
          <p:nvPr/>
        </p:nvCxnSpPr>
        <p:spPr>
          <a:xfrm>
            <a:off x="4355976" y="1500173"/>
            <a:ext cx="1710" cy="2286017"/>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Conector de seta reta 9"/>
          <p:cNvCxnSpPr/>
          <p:nvPr/>
        </p:nvCxnSpPr>
        <p:spPr>
          <a:xfrm flipH="1">
            <a:off x="6643702" y="1500173"/>
            <a:ext cx="880626" cy="2214579"/>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43</a:t>
            </a:fld>
            <a:endParaRPr lang="pt-BR"/>
          </a:p>
        </p:txBody>
      </p:sp>
    </p:spTree>
  </p:cSld>
  <p:clrMapOvr>
    <a:masterClrMapping/>
  </p:clrMapOvr>
  <p:transition>
    <p:wipe dir="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srcRect l="1560" t="1064" b="74468"/>
          <a:stretch>
            <a:fillRect/>
          </a:stretch>
        </p:blipFill>
        <p:spPr bwMode="auto">
          <a:xfrm>
            <a:off x="0" y="0"/>
            <a:ext cx="9144000" cy="1643050"/>
          </a:xfrm>
          <a:prstGeom prst="rect">
            <a:avLst/>
          </a:prstGeom>
          <a:noFill/>
          <a:ln w="3175">
            <a:solidFill>
              <a:schemeClr val="tx1"/>
            </a:solidFill>
            <a:miter lim="800000"/>
            <a:headEnd/>
            <a:tailEnd/>
          </a:ln>
          <a:effectLst/>
        </p:spPr>
      </p:pic>
      <p:pic>
        <p:nvPicPr>
          <p:cNvPr id="5" name="Picture 2"/>
          <p:cNvPicPr>
            <a:picLocks noChangeAspect="1" noChangeArrowheads="1"/>
          </p:cNvPicPr>
          <p:nvPr/>
        </p:nvPicPr>
        <p:blipFill>
          <a:blip r:embed="rId3"/>
          <a:srcRect b="74468"/>
          <a:stretch>
            <a:fillRect/>
          </a:stretch>
        </p:blipFill>
        <p:spPr bwMode="auto">
          <a:xfrm>
            <a:off x="-31512" y="1857364"/>
            <a:ext cx="9175512" cy="1714488"/>
          </a:xfrm>
          <a:prstGeom prst="rect">
            <a:avLst/>
          </a:prstGeom>
          <a:noFill/>
          <a:ln w="3175">
            <a:solidFill>
              <a:schemeClr val="tx1"/>
            </a:solidFill>
            <a:miter lim="800000"/>
            <a:headEnd/>
            <a:tailEnd/>
          </a:ln>
          <a:effectLst/>
        </p:spPr>
      </p:pic>
      <p:pic>
        <p:nvPicPr>
          <p:cNvPr id="2050" name="Picture 2"/>
          <p:cNvPicPr>
            <a:picLocks noChangeAspect="1" noChangeArrowheads="1"/>
          </p:cNvPicPr>
          <p:nvPr/>
        </p:nvPicPr>
        <p:blipFill>
          <a:blip r:embed="rId4"/>
          <a:srcRect b="76042"/>
          <a:stretch>
            <a:fillRect/>
          </a:stretch>
        </p:blipFill>
        <p:spPr bwMode="auto">
          <a:xfrm>
            <a:off x="0" y="3786190"/>
            <a:ext cx="9144000" cy="1643050"/>
          </a:xfrm>
          <a:prstGeom prst="rect">
            <a:avLst/>
          </a:prstGeom>
          <a:noFill/>
          <a:ln w="9525">
            <a:noFill/>
            <a:miter lim="800000"/>
            <a:headEnd/>
            <a:tailEnd/>
          </a:ln>
          <a:effectLst/>
        </p:spPr>
      </p:pic>
      <p:sp>
        <p:nvSpPr>
          <p:cNvPr id="7" name="Retângulo 6"/>
          <p:cNvSpPr/>
          <p:nvPr/>
        </p:nvSpPr>
        <p:spPr>
          <a:xfrm>
            <a:off x="5929322" y="0"/>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p>
        </p:txBody>
      </p:sp>
      <p:sp>
        <p:nvSpPr>
          <p:cNvPr id="8" name="Retângulo 7"/>
          <p:cNvSpPr/>
          <p:nvPr/>
        </p:nvSpPr>
        <p:spPr>
          <a:xfrm>
            <a:off x="4929190" y="1262706"/>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p>
        </p:txBody>
      </p:sp>
      <p:sp>
        <p:nvSpPr>
          <p:cNvPr id="9" name="Retângulo 8"/>
          <p:cNvSpPr/>
          <p:nvPr/>
        </p:nvSpPr>
        <p:spPr>
          <a:xfrm>
            <a:off x="3571868" y="78579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p>
        </p:txBody>
      </p:sp>
      <p:sp>
        <p:nvSpPr>
          <p:cNvPr id="10" name="Retângulo 9"/>
          <p:cNvSpPr/>
          <p:nvPr/>
        </p:nvSpPr>
        <p:spPr>
          <a:xfrm>
            <a:off x="4572000" y="334012"/>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p>
        </p:txBody>
      </p:sp>
      <p:sp>
        <p:nvSpPr>
          <p:cNvPr id="11" name="Retângulo 10"/>
          <p:cNvSpPr/>
          <p:nvPr/>
        </p:nvSpPr>
        <p:spPr>
          <a:xfrm>
            <a:off x="6072198" y="1834210"/>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effectLst>
                  <a:outerShdw blurRad="76200" dist="50800" dir="5400000" algn="tl" rotWithShape="0">
                    <a:srgbClr val="000000">
                      <a:alpha val="65000"/>
                    </a:srgbClr>
                  </a:outerShdw>
                </a:effectLst>
              </a:rPr>
              <a:t>1</a:t>
            </a:r>
          </a:p>
        </p:txBody>
      </p:sp>
      <p:sp>
        <p:nvSpPr>
          <p:cNvPr id="12" name="Retângulo 11"/>
          <p:cNvSpPr/>
          <p:nvPr/>
        </p:nvSpPr>
        <p:spPr>
          <a:xfrm>
            <a:off x="5072066" y="3191532"/>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effectLst>
                  <a:outerShdw blurRad="76200" dist="50800" dir="5400000" algn="tl" rotWithShape="0">
                    <a:srgbClr val="000000">
                      <a:alpha val="65000"/>
                    </a:srgbClr>
                  </a:outerShdw>
                </a:effectLst>
              </a:rPr>
              <a:t>4</a:t>
            </a:r>
          </a:p>
        </p:txBody>
      </p:sp>
      <p:sp>
        <p:nvSpPr>
          <p:cNvPr id="13" name="Retângulo 12"/>
          <p:cNvSpPr/>
          <p:nvPr/>
        </p:nvSpPr>
        <p:spPr>
          <a:xfrm>
            <a:off x="3714744" y="2714620"/>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effectLst>
                  <a:outerShdw blurRad="76200" dist="50800" dir="5400000" algn="tl" rotWithShape="0">
                    <a:srgbClr val="000000">
                      <a:alpha val="65000"/>
                    </a:srgbClr>
                  </a:outerShdw>
                </a:effectLst>
              </a:rPr>
              <a:t>3</a:t>
            </a:r>
          </a:p>
        </p:txBody>
      </p:sp>
      <p:sp>
        <p:nvSpPr>
          <p:cNvPr id="14" name="Retângulo 13"/>
          <p:cNvSpPr/>
          <p:nvPr/>
        </p:nvSpPr>
        <p:spPr>
          <a:xfrm>
            <a:off x="4714876" y="2262838"/>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effectLst>
                  <a:outerShdw blurRad="76200" dist="50800" dir="5400000" algn="tl" rotWithShape="0">
                    <a:srgbClr val="000000">
                      <a:alpha val="65000"/>
                    </a:srgbClr>
                  </a:outerShdw>
                </a:effectLst>
              </a:rPr>
              <a:t>2</a:t>
            </a:r>
          </a:p>
        </p:txBody>
      </p:sp>
      <p:sp>
        <p:nvSpPr>
          <p:cNvPr id="15" name="Retângulo 14"/>
          <p:cNvSpPr/>
          <p:nvPr/>
        </p:nvSpPr>
        <p:spPr>
          <a:xfrm>
            <a:off x="6286512" y="3763036"/>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solidFill>
                  <a:srgbClr val="00B050"/>
                </a:solidFill>
                <a:effectLst>
                  <a:outerShdw blurRad="76200" dist="50800" dir="5400000" algn="tl" rotWithShape="0">
                    <a:srgbClr val="000000">
                      <a:alpha val="65000"/>
                    </a:srgbClr>
                  </a:outerShdw>
                </a:effectLst>
              </a:rPr>
              <a:t>1</a:t>
            </a:r>
          </a:p>
        </p:txBody>
      </p:sp>
      <p:sp>
        <p:nvSpPr>
          <p:cNvPr id="16" name="Retângulo 15"/>
          <p:cNvSpPr/>
          <p:nvPr/>
        </p:nvSpPr>
        <p:spPr>
          <a:xfrm>
            <a:off x="5286380" y="5120358"/>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solidFill>
                  <a:srgbClr val="00B050"/>
                </a:solidFill>
                <a:effectLst>
                  <a:outerShdw blurRad="76200" dist="50800" dir="5400000" algn="tl" rotWithShape="0">
                    <a:srgbClr val="000000">
                      <a:alpha val="65000"/>
                    </a:srgbClr>
                  </a:outerShdw>
                </a:effectLst>
              </a:rPr>
              <a:t>4</a:t>
            </a:r>
          </a:p>
        </p:txBody>
      </p:sp>
      <p:sp>
        <p:nvSpPr>
          <p:cNvPr id="17" name="Retângulo 16"/>
          <p:cNvSpPr/>
          <p:nvPr/>
        </p:nvSpPr>
        <p:spPr>
          <a:xfrm>
            <a:off x="3929058" y="4643446"/>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solidFill>
                  <a:srgbClr val="00B050"/>
                </a:solidFill>
                <a:effectLst>
                  <a:outerShdw blurRad="76200" dist="50800" dir="5400000" algn="tl" rotWithShape="0">
                    <a:srgbClr val="000000">
                      <a:alpha val="65000"/>
                    </a:srgbClr>
                  </a:outerShdw>
                </a:effectLst>
              </a:rPr>
              <a:t>3</a:t>
            </a:r>
          </a:p>
        </p:txBody>
      </p:sp>
      <p:sp>
        <p:nvSpPr>
          <p:cNvPr id="18" name="Retângulo 17"/>
          <p:cNvSpPr/>
          <p:nvPr/>
        </p:nvSpPr>
        <p:spPr>
          <a:xfrm>
            <a:off x="4929190" y="419166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solidFill>
                  <a:srgbClr val="00B050"/>
                </a:solidFill>
                <a:effectLst>
                  <a:outerShdw blurRad="76200" dist="50800" dir="5400000" algn="tl" rotWithShape="0">
                    <a:srgbClr val="000000">
                      <a:alpha val="65000"/>
                    </a:srgbClr>
                  </a:outerShdw>
                </a:effectLst>
              </a:rPr>
              <a:t>2</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44</a:t>
            </a:fld>
            <a:endParaRPr lang="pt-BR"/>
          </a:p>
        </p:txBody>
      </p:sp>
    </p:spTree>
  </p:cSld>
  <p:clrMapOvr>
    <a:masterClrMapping/>
  </p:clrMapOvr>
  <p:transition>
    <p:wipe dir="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a:srcRect l="1562" t="25000"/>
          <a:stretch>
            <a:fillRect/>
          </a:stretch>
        </p:blipFill>
        <p:spPr bwMode="auto">
          <a:xfrm>
            <a:off x="0" y="-1"/>
            <a:ext cx="5286380" cy="3286125"/>
          </a:xfrm>
          <a:prstGeom prst="rect">
            <a:avLst/>
          </a:prstGeom>
          <a:noFill/>
          <a:ln w="9525">
            <a:noFill/>
            <a:miter lim="800000"/>
            <a:headEnd/>
            <a:tailEnd/>
          </a:ln>
          <a:effectLst/>
        </p:spPr>
      </p:pic>
      <p:pic>
        <p:nvPicPr>
          <p:cNvPr id="3" name="Picture 2"/>
          <p:cNvPicPr>
            <a:picLocks noChangeAspect="1" noChangeArrowheads="1"/>
          </p:cNvPicPr>
          <p:nvPr/>
        </p:nvPicPr>
        <p:blipFill>
          <a:blip r:embed="rId3"/>
          <a:srcRect t="25000"/>
          <a:stretch>
            <a:fillRect/>
          </a:stretch>
        </p:blipFill>
        <p:spPr bwMode="auto">
          <a:xfrm>
            <a:off x="0" y="3357562"/>
            <a:ext cx="5286380" cy="3500438"/>
          </a:xfrm>
          <a:prstGeom prst="rect">
            <a:avLst/>
          </a:prstGeom>
          <a:noFill/>
          <a:ln w="9525">
            <a:noFill/>
            <a:miter lim="800000"/>
            <a:headEnd/>
            <a:tailEnd/>
          </a:ln>
          <a:effectLst/>
        </p:spPr>
      </p:pic>
      <p:pic>
        <p:nvPicPr>
          <p:cNvPr id="4" name="Picture 3"/>
          <p:cNvPicPr>
            <a:picLocks noChangeAspect="1" noChangeArrowheads="1"/>
          </p:cNvPicPr>
          <p:nvPr/>
        </p:nvPicPr>
        <p:blipFill>
          <a:blip r:embed="rId2"/>
          <a:srcRect l="95767" t="23958"/>
          <a:stretch>
            <a:fillRect/>
          </a:stretch>
        </p:blipFill>
        <p:spPr bwMode="auto">
          <a:xfrm>
            <a:off x="6500826" y="214290"/>
            <a:ext cx="857224" cy="6643710"/>
          </a:xfrm>
          <a:prstGeom prst="rect">
            <a:avLst/>
          </a:prstGeom>
          <a:noFill/>
          <a:ln w="9525">
            <a:noFill/>
            <a:miter lim="800000"/>
            <a:headEnd/>
            <a:tailEnd/>
          </a:ln>
          <a:effectLst/>
        </p:spPr>
      </p:pic>
      <p:sp>
        <p:nvSpPr>
          <p:cNvPr id="5" name="Retângulo 4"/>
          <p:cNvSpPr/>
          <p:nvPr/>
        </p:nvSpPr>
        <p:spPr>
          <a:xfrm>
            <a:off x="6643702" y="285728"/>
            <a:ext cx="500066" cy="642942"/>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6643702" y="6215058"/>
            <a:ext cx="500066" cy="642942"/>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6500826" y="1214422"/>
            <a:ext cx="714380" cy="928694"/>
          </a:xfrm>
          <a:prstGeom prst="rect">
            <a:avLst/>
          </a:prstGeom>
          <a:noFill/>
          <a:ln w="57150">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Marcador de Posição do Número do Diapositivo 7"/>
          <p:cNvSpPr>
            <a:spLocks noGrp="1"/>
          </p:cNvSpPr>
          <p:nvPr>
            <p:ph type="sldNum" sz="quarter" idx="12"/>
          </p:nvPr>
        </p:nvSpPr>
        <p:spPr/>
        <p:txBody>
          <a:bodyPr/>
          <a:lstStyle/>
          <a:p>
            <a:fld id="{2119D8CF-8DEC-4D9F-84EE-ADF04DFF3391}" type="slidenum">
              <a:rPr lang="pt-BR" smtClean="0"/>
              <a:pPr/>
              <a:t>45</a:t>
            </a:fld>
            <a:endParaRPr lang="pt-BR"/>
          </a:p>
        </p:txBody>
      </p:sp>
    </p:spTree>
  </p:cSld>
  <p:clrMapOvr>
    <a:masterClrMapping/>
  </p:clrMapOvr>
  <p:transition>
    <p:wipe dir="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srcRect t="2045"/>
          <a:stretch>
            <a:fillRect/>
          </a:stretch>
        </p:blipFill>
        <p:spPr bwMode="auto">
          <a:xfrm>
            <a:off x="785786" y="285728"/>
            <a:ext cx="7643866" cy="2714644"/>
          </a:xfrm>
          <a:prstGeom prst="rect">
            <a:avLst/>
          </a:prstGeom>
          <a:noFill/>
          <a:ln w="9525">
            <a:noFill/>
            <a:miter lim="800000"/>
            <a:headEnd/>
            <a:tailEnd/>
          </a:ln>
          <a:effectLst/>
        </p:spPr>
      </p:pic>
      <p:pic>
        <p:nvPicPr>
          <p:cNvPr id="4099" name="Picture 3"/>
          <p:cNvPicPr>
            <a:picLocks noChangeAspect="1" noChangeArrowheads="1"/>
          </p:cNvPicPr>
          <p:nvPr/>
        </p:nvPicPr>
        <p:blipFill>
          <a:blip r:embed="rId3"/>
          <a:srcRect/>
          <a:stretch>
            <a:fillRect/>
          </a:stretch>
        </p:blipFill>
        <p:spPr bwMode="auto">
          <a:xfrm>
            <a:off x="785786" y="3571876"/>
            <a:ext cx="7786710" cy="2894002"/>
          </a:xfrm>
          <a:prstGeom prst="rect">
            <a:avLst/>
          </a:prstGeom>
          <a:noFill/>
          <a:ln w="9525">
            <a:noFill/>
            <a:miter lim="800000"/>
            <a:headEnd/>
            <a:tailEnd/>
          </a:ln>
          <a:effectLst/>
        </p:spPr>
      </p:pic>
      <p:sp>
        <p:nvSpPr>
          <p:cNvPr id="4" name="Elipse 3"/>
          <p:cNvSpPr/>
          <p:nvPr/>
        </p:nvSpPr>
        <p:spPr>
          <a:xfrm>
            <a:off x="7429520" y="285728"/>
            <a:ext cx="1000132" cy="1000132"/>
          </a:xfrm>
          <a:prstGeom prst="ellipse">
            <a:avLst/>
          </a:prstGeom>
          <a:no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t-BR"/>
          </a:p>
        </p:txBody>
      </p:sp>
      <p:sp>
        <p:nvSpPr>
          <p:cNvPr id="5" name="Elipse 4"/>
          <p:cNvSpPr/>
          <p:nvPr/>
        </p:nvSpPr>
        <p:spPr>
          <a:xfrm>
            <a:off x="714348" y="3500438"/>
            <a:ext cx="1000132" cy="1000132"/>
          </a:xfrm>
          <a:prstGeom prst="ellipse">
            <a:avLst/>
          </a:prstGeom>
          <a:no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46</a:t>
            </a:fld>
            <a:endParaRPr lang="pt-BR"/>
          </a:p>
        </p:txBody>
      </p:sp>
    </p:spTree>
  </p:cSld>
  <p:clrMapOvr>
    <a:masterClrMapping/>
  </p:clrMapOvr>
  <p:transition>
    <p:wipe dir="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0" y="2643182"/>
            <a:ext cx="4429124" cy="1938992"/>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Windows </a:t>
            </a:r>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XP</a:t>
            </a:r>
          </a:p>
          <a:p>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Acessórios</a:t>
            </a:r>
            <a:endPar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6" name="Picture 2" descr="D:\BACKUP - MEUS DOCUMENTOS\ADEMIR MATHIAS - SENAC\Imagens Variadas\Pc Win.jpg"/>
          <p:cNvPicPr>
            <a:picLocks noChangeAspect="1" noChangeArrowheads="1"/>
          </p:cNvPicPr>
          <p:nvPr/>
        </p:nvPicPr>
        <p:blipFill>
          <a:blip r:embed="rId2"/>
          <a:srcRect/>
          <a:stretch>
            <a:fillRect/>
          </a:stretch>
        </p:blipFill>
        <p:spPr bwMode="auto">
          <a:xfrm>
            <a:off x="4143372" y="0"/>
            <a:ext cx="4767634" cy="3836992"/>
          </a:xfrm>
          <a:prstGeom prst="rect">
            <a:avLst/>
          </a:prstGeom>
          <a:noFill/>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47</a:t>
            </a:fld>
            <a:endParaRPr lang="pt-BR"/>
          </a:p>
        </p:txBody>
      </p:sp>
    </p:spTree>
  </p:cSld>
  <p:clrMapOvr>
    <a:masterClrMapping/>
  </p:clrMapOvr>
  <p:transition>
    <p:wipe dir="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dirty="0">
                <a:solidFill>
                  <a:schemeClr val="tx1"/>
                </a:solidFill>
                <a:latin typeface="Calibri" pitchFamily="34" charset="0"/>
              </a:rPr>
              <a:t>Windows XP –</a:t>
            </a:r>
            <a:r>
              <a:rPr lang="pt-BR" dirty="0">
                <a:solidFill>
                  <a:srgbClr val="FF0000"/>
                </a:solidFill>
                <a:latin typeface="Calibri" pitchFamily="34" charset="0"/>
              </a:rPr>
              <a:t> Desktop - Acessórios</a:t>
            </a:r>
          </a:p>
        </p:txBody>
      </p:sp>
      <p:sp>
        <p:nvSpPr>
          <p:cNvPr id="2" name="Espaço Reservado para Conteúdo 1"/>
          <p:cNvSpPr>
            <a:spLocks noGrp="1"/>
          </p:cNvSpPr>
          <p:nvPr>
            <p:ph idx="1"/>
          </p:nvPr>
        </p:nvSpPr>
        <p:spPr>
          <a:xfrm>
            <a:off x="285720" y="1000108"/>
            <a:ext cx="8229600" cy="2214578"/>
          </a:xfrm>
        </p:spPr>
        <p:txBody>
          <a:bodyPr>
            <a:normAutofit/>
          </a:bodyPr>
          <a:lstStyle/>
          <a:p>
            <a:r>
              <a:rPr lang="pt-BR" sz="2400" dirty="0">
                <a:latin typeface="Calibri" pitchFamily="34" charset="0"/>
              </a:rPr>
              <a:t>O Windows XP inclui muitos programas e acessórios úteis. São ferramentas para edição de texto, criação de imagens, jogos, ferramentas para melhorar a performance do computador, calculadora e etc. Se fôssemos analisar cada acessório que temos, encontraríamos várias aplicações, mas vamos citar as mais usadas e importantes. </a:t>
            </a:r>
          </a:p>
        </p:txBody>
      </p:sp>
      <p:pic>
        <p:nvPicPr>
          <p:cNvPr id="1026" name="Picture 2"/>
          <p:cNvPicPr>
            <a:picLocks noChangeAspect="1" noChangeArrowheads="1"/>
          </p:cNvPicPr>
          <p:nvPr/>
        </p:nvPicPr>
        <p:blipFill>
          <a:blip r:embed="rId2"/>
          <a:srcRect t="20747"/>
          <a:stretch>
            <a:fillRect/>
          </a:stretch>
        </p:blipFill>
        <p:spPr bwMode="auto">
          <a:xfrm>
            <a:off x="2338411" y="3098750"/>
            <a:ext cx="6734183" cy="3616398"/>
          </a:xfrm>
          <a:prstGeom prst="rect">
            <a:avLst/>
          </a:prstGeom>
          <a:noFill/>
          <a:ln w="9525">
            <a:noFill/>
            <a:miter lim="800000"/>
            <a:headEnd/>
            <a:tailEnd/>
          </a:ln>
          <a:effectLst/>
        </p:spPr>
      </p:pic>
      <p:cxnSp>
        <p:nvCxnSpPr>
          <p:cNvPr id="6" name="Conector de seta reta 5"/>
          <p:cNvCxnSpPr/>
          <p:nvPr/>
        </p:nvCxnSpPr>
        <p:spPr>
          <a:xfrm>
            <a:off x="2500298" y="3429000"/>
            <a:ext cx="3143272" cy="1588"/>
          </a:xfrm>
          <a:prstGeom prst="straightConnector1">
            <a:avLst/>
          </a:prstGeom>
          <a:ln w="571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 name="Retângulo 6"/>
          <p:cNvSpPr/>
          <p:nvPr/>
        </p:nvSpPr>
        <p:spPr>
          <a:xfrm>
            <a:off x="5643570" y="3143248"/>
            <a:ext cx="3214710" cy="37147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48</a:t>
            </a:fld>
            <a:endParaRPr lang="pt-BR"/>
          </a:p>
        </p:txBody>
      </p:sp>
    </p:spTree>
  </p:cSld>
  <p:clrMapOvr>
    <a:masterClrMapping/>
  </p:clrMapOvr>
  <p:transition>
    <p:wipe dir="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71438"/>
            <a:ext cx="8229600" cy="857232"/>
          </a:xfrm>
        </p:spPr>
        <p:txBody>
          <a:bodyPr>
            <a:normAutofit fontScale="90000"/>
          </a:bodyPr>
          <a:lstStyle/>
          <a:p>
            <a:pPr algn="ctr"/>
            <a:r>
              <a:rPr lang="pt-BR" dirty="0">
                <a:solidFill>
                  <a:schemeClr val="tx1"/>
                </a:solidFill>
                <a:latin typeface="Calibri" pitchFamily="34" charset="0"/>
              </a:rPr>
              <a:t>Windows XP –</a:t>
            </a:r>
            <a:r>
              <a:rPr lang="pt-BR" dirty="0">
                <a:solidFill>
                  <a:srgbClr val="FF0000"/>
                </a:solidFill>
                <a:latin typeface="Calibri" pitchFamily="34" charset="0"/>
              </a:rPr>
              <a:t> Desktop – Acessórios – Bloco de notas</a:t>
            </a:r>
          </a:p>
        </p:txBody>
      </p:sp>
      <p:sp>
        <p:nvSpPr>
          <p:cNvPr id="2" name="Espaço Reservado para Conteúdo 1"/>
          <p:cNvSpPr>
            <a:spLocks noGrp="1"/>
          </p:cNvSpPr>
          <p:nvPr>
            <p:ph idx="1"/>
          </p:nvPr>
        </p:nvSpPr>
        <p:spPr>
          <a:xfrm>
            <a:off x="285720" y="1000108"/>
            <a:ext cx="8229600" cy="1928826"/>
          </a:xfrm>
        </p:spPr>
        <p:txBody>
          <a:bodyPr>
            <a:normAutofit/>
          </a:bodyPr>
          <a:lstStyle/>
          <a:p>
            <a:r>
              <a:rPr lang="pt-BR" sz="2400" dirty="0">
                <a:latin typeface="Calibri" pitchFamily="34" charset="0"/>
              </a:rPr>
              <a:t>O Bloco de notas é um editor de textos básico que pode ser utilizado para criar documentos simples. O uso mais comum do Bloco de notas é exibir ou editar arquivos de texto (.</a:t>
            </a:r>
            <a:r>
              <a:rPr lang="pt-BR" sz="2400" dirty="0" err="1">
                <a:latin typeface="Calibri" pitchFamily="34" charset="0"/>
              </a:rPr>
              <a:t>txt</a:t>
            </a:r>
            <a:r>
              <a:rPr lang="pt-BR" sz="2400" dirty="0">
                <a:latin typeface="Calibri" pitchFamily="34" charset="0"/>
              </a:rPr>
              <a:t>), mas muitos usuários o consideram uma ferramenta simples para criar páginas da Web.</a:t>
            </a:r>
          </a:p>
        </p:txBody>
      </p:sp>
      <p:pic>
        <p:nvPicPr>
          <p:cNvPr id="4" name="Picture 2"/>
          <p:cNvPicPr>
            <a:picLocks noChangeAspect="1" noChangeArrowheads="1"/>
          </p:cNvPicPr>
          <p:nvPr/>
        </p:nvPicPr>
        <p:blipFill>
          <a:blip r:embed="rId2"/>
          <a:srcRect t="20747"/>
          <a:stretch>
            <a:fillRect/>
          </a:stretch>
        </p:blipFill>
        <p:spPr bwMode="auto">
          <a:xfrm>
            <a:off x="0" y="3241602"/>
            <a:ext cx="6734183" cy="3616398"/>
          </a:xfrm>
          <a:prstGeom prst="rect">
            <a:avLst/>
          </a:prstGeom>
          <a:noFill/>
          <a:ln w="9525">
            <a:noFill/>
            <a:miter lim="800000"/>
            <a:headEnd/>
            <a:tailEnd/>
          </a:ln>
          <a:effectLst/>
        </p:spPr>
      </p:pic>
      <p:cxnSp>
        <p:nvCxnSpPr>
          <p:cNvPr id="5" name="Conector de seta reta 4"/>
          <p:cNvCxnSpPr/>
          <p:nvPr/>
        </p:nvCxnSpPr>
        <p:spPr>
          <a:xfrm>
            <a:off x="161887" y="3571852"/>
            <a:ext cx="3143272" cy="158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ector reto 7"/>
          <p:cNvCxnSpPr/>
          <p:nvPr/>
        </p:nvCxnSpPr>
        <p:spPr>
          <a:xfrm>
            <a:off x="3357554" y="4929198"/>
            <a:ext cx="3214710"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pic>
        <p:nvPicPr>
          <p:cNvPr id="2050" name="Picture 2"/>
          <p:cNvPicPr>
            <a:picLocks noChangeAspect="1" noChangeArrowheads="1"/>
          </p:cNvPicPr>
          <p:nvPr/>
        </p:nvPicPr>
        <p:blipFill>
          <a:blip r:embed="rId3"/>
          <a:srcRect/>
          <a:stretch>
            <a:fillRect/>
          </a:stretch>
        </p:blipFill>
        <p:spPr bwMode="auto">
          <a:xfrm>
            <a:off x="6786578" y="2786058"/>
            <a:ext cx="2178056" cy="1403171"/>
          </a:xfrm>
          <a:prstGeom prst="rect">
            <a:avLst/>
          </a:prstGeom>
          <a:noFill/>
          <a:ln w="9525">
            <a:noFill/>
            <a:miter lim="800000"/>
            <a:headEnd/>
            <a:tailEnd/>
          </a:ln>
          <a:effectLst/>
        </p:spPr>
      </p:pic>
      <p:sp>
        <p:nvSpPr>
          <p:cNvPr id="6" name="Marcador de Posição do Número do Diapositivo 5"/>
          <p:cNvSpPr>
            <a:spLocks noGrp="1"/>
          </p:cNvSpPr>
          <p:nvPr>
            <p:ph type="sldNum" sz="quarter" idx="12"/>
          </p:nvPr>
        </p:nvSpPr>
        <p:spPr/>
        <p:txBody>
          <a:bodyPr/>
          <a:lstStyle/>
          <a:p>
            <a:fld id="{2119D8CF-8DEC-4D9F-84EE-ADF04DFF3391}" type="slidenum">
              <a:rPr lang="pt-BR" smtClean="0"/>
              <a:pPr/>
              <a:t>49</a:t>
            </a:fld>
            <a:endParaRPr lang="pt-BR"/>
          </a:p>
        </p:txBody>
      </p:sp>
    </p:spTree>
  </p:cSld>
  <p:clrMapOvr>
    <a:masterClrMapping/>
  </p:clrMapOvr>
  <p:transition>
    <p:wipe dir="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ChangeAspect="1" noChangeArrowheads="1"/>
          </p:cNvPicPr>
          <p:nvPr/>
        </p:nvPicPr>
        <p:blipFill>
          <a:blip r:embed="rId2"/>
          <a:srcRect l="29708" t="21950" r="27791" b="28343"/>
          <a:stretch>
            <a:fillRect/>
          </a:stretch>
        </p:blipFill>
        <p:spPr bwMode="auto">
          <a:xfrm>
            <a:off x="214282" y="142852"/>
            <a:ext cx="8572560" cy="6357982"/>
          </a:xfrm>
          <a:prstGeom prst="rect">
            <a:avLst/>
          </a:prstGeom>
          <a:noFill/>
          <a:ln w="9525">
            <a:noFill/>
            <a:miter lim="800000"/>
            <a:headEnd/>
            <a:tailEnd/>
          </a:ln>
          <a:effectLst/>
        </p:spPr>
      </p:pic>
      <p:sp>
        <p:nvSpPr>
          <p:cNvPr id="6" name="Retângulo 5"/>
          <p:cNvSpPr/>
          <p:nvPr/>
        </p:nvSpPr>
        <p:spPr>
          <a:xfrm>
            <a:off x="5072066" y="214290"/>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p>
        </p:txBody>
      </p:sp>
      <p:sp>
        <p:nvSpPr>
          <p:cNvPr id="7" name="Retângulo 6"/>
          <p:cNvSpPr/>
          <p:nvPr/>
        </p:nvSpPr>
        <p:spPr>
          <a:xfrm>
            <a:off x="8286776" y="3429000"/>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p>
        </p:txBody>
      </p:sp>
      <p:sp>
        <p:nvSpPr>
          <p:cNvPr id="8" name="Retângulo 7"/>
          <p:cNvSpPr/>
          <p:nvPr/>
        </p:nvSpPr>
        <p:spPr>
          <a:xfrm>
            <a:off x="3643306" y="2571744"/>
            <a:ext cx="928694" cy="707886"/>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4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p>
        </p:txBody>
      </p:sp>
      <p:sp>
        <p:nvSpPr>
          <p:cNvPr id="9" name="Retângulo 8"/>
          <p:cNvSpPr/>
          <p:nvPr/>
        </p:nvSpPr>
        <p:spPr>
          <a:xfrm>
            <a:off x="3857620" y="500042"/>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50</a:t>
            </a:fld>
            <a:endParaRPr lang="pt-BR"/>
          </a:p>
        </p:txBody>
      </p:sp>
    </p:spTree>
  </p:cSld>
  <p:clrMapOvr>
    <a:masterClrMapping/>
  </p:clrMapOvr>
  <p:transition>
    <p:wipe dir="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428596" y="71438"/>
            <a:ext cx="8229600" cy="857232"/>
          </a:xfrm>
        </p:spPr>
        <p:txBody>
          <a:bodyPr>
            <a:noAutofit/>
          </a:bodyPr>
          <a:lstStyle/>
          <a:p>
            <a:pPr algn="ctr"/>
            <a:r>
              <a:rPr lang="pt-BR" sz="3200" dirty="0">
                <a:solidFill>
                  <a:schemeClr val="tx1"/>
                </a:solidFill>
                <a:latin typeface="Calibri" pitchFamily="34" charset="0"/>
              </a:rPr>
              <a:t>Windows </a:t>
            </a:r>
            <a:r>
              <a:rPr lang="pt-BR" sz="3200" dirty="0" err="1">
                <a:solidFill>
                  <a:schemeClr val="tx1"/>
                </a:solidFill>
                <a:latin typeface="Calibri" pitchFamily="34" charset="0"/>
              </a:rPr>
              <a:t>xp</a:t>
            </a:r>
            <a:r>
              <a:rPr lang="pt-BR" sz="3200" dirty="0">
                <a:solidFill>
                  <a:schemeClr val="tx1"/>
                </a:solidFill>
                <a:latin typeface="Calibri" pitchFamily="34" charset="0"/>
              </a:rPr>
              <a:t> </a:t>
            </a:r>
            <a:r>
              <a:rPr lang="pt-BR" sz="3200" dirty="0">
                <a:solidFill>
                  <a:srgbClr val="FF0000"/>
                </a:solidFill>
                <a:latin typeface="Calibri" pitchFamily="34" charset="0"/>
              </a:rPr>
              <a:t>Desktop – Acessórios – Calculadora</a:t>
            </a:r>
          </a:p>
        </p:txBody>
      </p:sp>
      <p:sp>
        <p:nvSpPr>
          <p:cNvPr id="2" name="Espaço Reservado para Conteúdo 1"/>
          <p:cNvSpPr>
            <a:spLocks noGrp="1"/>
          </p:cNvSpPr>
          <p:nvPr>
            <p:ph idx="1"/>
          </p:nvPr>
        </p:nvSpPr>
        <p:spPr>
          <a:xfrm>
            <a:off x="285720" y="1142984"/>
            <a:ext cx="8229600" cy="2214578"/>
          </a:xfrm>
        </p:spPr>
        <p:txBody>
          <a:bodyPr>
            <a:normAutofit/>
          </a:bodyPr>
          <a:lstStyle/>
          <a:p>
            <a:r>
              <a:rPr lang="pt-BR" sz="2400" dirty="0">
                <a:latin typeface="Calibri" pitchFamily="34" charset="0"/>
              </a:rPr>
              <a:t>O programa simula uma calculadora digital, no qual existem dois sistemas de cálculos, o Padrão, que pode-se adicionar, subtrair, dividir, multiplicar e etc. E o sistema para </a:t>
            </a:r>
            <a:r>
              <a:rPr lang="pt-BR" sz="2400" dirty="0" err="1">
                <a:latin typeface="Calibri" pitchFamily="34" charset="0"/>
              </a:rPr>
              <a:t>calculos</a:t>
            </a:r>
            <a:r>
              <a:rPr lang="pt-BR" sz="2400" dirty="0">
                <a:latin typeface="Calibri" pitchFamily="34" charset="0"/>
              </a:rPr>
              <a:t> científicos, que simula uma calculadora muito mais completa e detalhada, com opções </a:t>
            </a:r>
            <a:r>
              <a:rPr lang="pt-BR" sz="2400" dirty="0" err="1">
                <a:latin typeface="Calibri" pitchFamily="34" charset="0"/>
              </a:rPr>
              <a:t>Hex</a:t>
            </a:r>
            <a:r>
              <a:rPr lang="pt-BR" sz="2400" dirty="0">
                <a:latin typeface="Calibri" pitchFamily="34" charset="0"/>
              </a:rPr>
              <a:t>, Decimal, </a:t>
            </a:r>
            <a:r>
              <a:rPr lang="pt-BR" sz="2400" dirty="0" err="1">
                <a:latin typeface="Calibri" pitchFamily="34" charset="0"/>
              </a:rPr>
              <a:t>Octal</a:t>
            </a:r>
            <a:r>
              <a:rPr lang="pt-BR" sz="2400" dirty="0">
                <a:latin typeface="Calibri" pitchFamily="34" charset="0"/>
              </a:rPr>
              <a:t>, Binário em Graus, Radianos ou Grados.</a:t>
            </a:r>
          </a:p>
        </p:txBody>
      </p:sp>
      <p:pic>
        <p:nvPicPr>
          <p:cNvPr id="6" name="Picture 2"/>
          <p:cNvPicPr>
            <a:picLocks noChangeAspect="1" noChangeArrowheads="1"/>
          </p:cNvPicPr>
          <p:nvPr/>
        </p:nvPicPr>
        <p:blipFill>
          <a:blip r:embed="rId2"/>
          <a:srcRect t="20747"/>
          <a:stretch>
            <a:fillRect/>
          </a:stretch>
        </p:blipFill>
        <p:spPr bwMode="auto">
          <a:xfrm>
            <a:off x="0" y="3241602"/>
            <a:ext cx="6734183" cy="3616398"/>
          </a:xfrm>
          <a:prstGeom prst="rect">
            <a:avLst/>
          </a:prstGeom>
          <a:noFill/>
          <a:ln w="9525">
            <a:noFill/>
            <a:miter lim="800000"/>
            <a:headEnd/>
            <a:tailEnd/>
          </a:ln>
          <a:effectLst/>
        </p:spPr>
      </p:pic>
      <p:cxnSp>
        <p:nvCxnSpPr>
          <p:cNvPr id="7" name="Conector de seta reta 6"/>
          <p:cNvCxnSpPr/>
          <p:nvPr/>
        </p:nvCxnSpPr>
        <p:spPr>
          <a:xfrm>
            <a:off x="161887" y="3571852"/>
            <a:ext cx="3143272" cy="1588"/>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Conector reto 7"/>
          <p:cNvCxnSpPr/>
          <p:nvPr/>
        </p:nvCxnSpPr>
        <p:spPr>
          <a:xfrm>
            <a:off x="3357554" y="5143512"/>
            <a:ext cx="3214710"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pic>
        <p:nvPicPr>
          <p:cNvPr id="4098" name="Picture 2"/>
          <p:cNvPicPr>
            <a:picLocks noChangeAspect="1" noChangeArrowheads="1"/>
          </p:cNvPicPr>
          <p:nvPr/>
        </p:nvPicPr>
        <p:blipFill>
          <a:blip r:embed="rId3"/>
          <a:srcRect l="24246" t="12097" r="12715" b="15322"/>
          <a:stretch>
            <a:fillRect/>
          </a:stretch>
        </p:blipFill>
        <p:spPr bwMode="auto">
          <a:xfrm>
            <a:off x="6858016" y="3429000"/>
            <a:ext cx="2143140" cy="1978283"/>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51</a:t>
            </a:fld>
            <a:endParaRPr lang="pt-BR"/>
          </a:p>
        </p:txBody>
      </p:sp>
    </p:spTree>
  </p:cSld>
  <p:clrMapOvr>
    <a:masterClrMapping/>
  </p:clrMapOvr>
  <p:transition>
    <p:wipe dir="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srcRect l="2215" r="1427" b="3134"/>
          <a:stretch>
            <a:fillRect/>
          </a:stretch>
        </p:blipFill>
        <p:spPr bwMode="auto">
          <a:xfrm>
            <a:off x="0" y="3000372"/>
            <a:ext cx="5786446" cy="3857652"/>
          </a:xfrm>
          <a:prstGeom prst="rect">
            <a:avLst/>
          </a:prstGeom>
          <a:noFill/>
          <a:ln w="9525">
            <a:noFill/>
            <a:miter lim="800000"/>
            <a:headEnd/>
            <a:tailEnd/>
          </a:ln>
          <a:effectLst/>
        </p:spPr>
      </p:pic>
      <p:pic>
        <p:nvPicPr>
          <p:cNvPr id="5122" name="Picture 2"/>
          <p:cNvPicPr>
            <a:picLocks noChangeAspect="1" noChangeArrowheads="1"/>
          </p:cNvPicPr>
          <p:nvPr/>
        </p:nvPicPr>
        <p:blipFill>
          <a:blip r:embed="rId3"/>
          <a:srcRect l="4783" t="2539" r="6591" b="14843"/>
          <a:stretch>
            <a:fillRect/>
          </a:stretch>
        </p:blipFill>
        <p:spPr bwMode="auto">
          <a:xfrm>
            <a:off x="5857884" y="0"/>
            <a:ext cx="3286116" cy="3151988"/>
          </a:xfrm>
          <a:prstGeom prst="rect">
            <a:avLst/>
          </a:prstGeom>
          <a:noFill/>
          <a:ln w="9525">
            <a:noFill/>
            <a:miter lim="800000"/>
            <a:headEnd/>
            <a:tailEnd/>
          </a:ln>
          <a:effectLst/>
        </p:spPr>
      </p:pic>
      <p:sp>
        <p:nvSpPr>
          <p:cNvPr id="6" name="Retângulo 5"/>
          <p:cNvSpPr/>
          <p:nvPr/>
        </p:nvSpPr>
        <p:spPr>
          <a:xfrm>
            <a:off x="3143240" y="928670"/>
            <a:ext cx="2480167" cy="923330"/>
          </a:xfrm>
          <a:prstGeom prst="rect">
            <a:avLst/>
          </a:prstGeom>
          <a:noFill/>
        </p:spPr>
        <p:txBody>
          <a:bodyPr wrap="none" lIns="91440" tIns="45720" rIns="91440" bIns="45720">
            <a:spAutoFit/>
          </a:bodyPr>
          <a:lstStyle/>
          <a:p>
            <a:pPr algn="ctr"/>
            <a:r>
              <a:rPr lang="pt-B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Padrão</a:t>
            </a:r>
          </a:p>
        </p:txBody>
      </p:sp>
      <p:sp>
        <p:nvSpPr>
          <p:cNvPr id="7" name="Retângulo 6"/>
          <p:cNvSpPr/>
          <p:nvPr/>
        </p:nvSpPr>
        <p:spPr>
          <a:xfrm>
            <a:off x="5715008" y="4214818"/>
            <a:ext cx="3332965" cy="923330"/>
          </a:xfrm>
          <a:prstGeom prst="rect">
            <a:avLst/>
          </a:prstGeom>
          <a:noFill/>
        </p:spPr>
        <p:txBody>
          <a:bodyPr wrap="none" lIns="91440" tIns="45720" rIns="91440" bIns="45720">
            <a:spAutoFit/>
          </a:bodyPr>
          <a:lstStyle/>
          <a:p>
            <a:pPr algn="ctr"/>
            <a:r>
              <a:rPr lang="pt-BR"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Científica</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52</a:t>
            </a:fld>
            <a:endParaRPr lang="pt-BR"/>
          </a:p>
        </p:txBody>
      </p:sp>
    </p:spTree>
  </p:cSld>
  <p:clrMapOvr>
    <a:masterClrMapping/>
  </p:clrMapOvr>
  <p:transition>
    <p:wipe dir="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428596" y="71438"/>
            <a:ext cx="8229600" cy="857232"/>
          </a:xfrm>
        </p:spPr>
        <p:txBody>
          <a:bodyPr>
            <a:noAutofit/>
          </a:bodyPr>
          <a:lstStyle/>
          <a:p>
            <a:pPr algn="ctr"/>
            <a:r>
              <a:rPr lang="pt-BR" sz="3200" dirty="0">
                <a:solidFill>
                  <a:schemeClr val="tx1"/>
                </a:solidFill>
                <a:latin typeface="Calibri" pitchFamily="34" charset="0"/>
              </a:rPr>
              <a:t>Windows XP –</a:t>
            </a:r>
            <a:r>
              <a:rPr lang="pt-BR" sz="3200" dirty="0">
                <a:solidFill>
                  <a:srgbClr val="FF0000"/>
                </a:solidFill>
                <a:latin typeface="Calibri" pitchFamily="34" charset="0"/>
              </a:rPr>
              <a:t> Desktop – Acessórios – WordPad</a:t>
            </a:r>
          </a:p>
        </p:txBody>
      </p:sp>
      <p:sp>
        <p:nvSpPr>
          <p:cNvPr id="2" name="Espaço Reservado para Conteúdo 1"/>
          <p:cNvSpPr>
            <a:spLocks noGrp="1"/>
          </p:cNvSpPr>
          <p:nvPr>
            <p:ph idx="1"/>
          </p:nvPr>
        </p:nvSpPr>
        <p:spPr>
          <a:xfrm>
            <a:off x="285720" y="1000108"/>
            <a:ext cx="8229600" cy="3071834"/>
          </a:xfrm>
        </p:spPr>
        <p:txBody>
          <a:bodyPr>
            <a:normAutofit/>
          </a:bodyPr>
          <a:lstStyle/>
          <a:p>
            <a:r>
              <a:rPr lang="pt-BR" sz="2400" dirty="0">
                <a:latin typeface="Calibri" pitchFamily="34" charset="0"/>
              </a:rPr>
              <a:t>O WordPad é um aplicativo do Microsoft Windows que vem junto na instalação deste. Utiliza-se o aplicativo para edição de textos. WordPad é um editor de textos com formatação complexa. Com o WordPad, você pode criar e editar documentos de texto simples ou documentos com formatação e elementos gráficos complexos. É possível vincular ou incorporar informações de outros documentos a um documento do WordPad.</a:t>
            </a:r>
          </a:p>
        </p:txBody>
      </p:sp>
      <p:pic>
        <p:nvPicPr>
          <p:cNvPr id="6" name="Picture 2"/>
          <p:cNvPicPr>
            <a:picLocks noChangeAspect="1" noChangeArrowheads="1"/>
          </p:cNvPicPr>
          <p:nvPr/>
        </p:nvPicPr>
        <p:blipFill>
          <a:blip r:embed="rId2"/>
          <a:srcRect t="20747"/>
          <a:stretch>
            <a:fillRect/>
          </a:stretch>
        </p:blipFill>
        <p:spPr bwMode="auto">
          <a:xfrm>
            <a:off x="285720" y="4000504"/>
            <a:ext cx="4921934" cy="2643182"/>
          </a:xfrm>
          <a:prstGeom prst="rect">
            <a:avLst/>
          </a:prstGeom>
          <a:noFill/>
          <a:ln w="9525">
            <a:solidFill>
              <a:schemeClr val="tx1"/>
            </a:solidFill>
            <a:miter lim="800000"/>
            <a:headEnd/>
            <a:tailEnd/>
          </a:ln>
          <a:effectLst/>
        </p:spPr>
      </p:pic>
      <p:cxnSp>
        <p:nvCxnSpPr>
          <p:cNvPr id="7" name="Conector reto 6"/>
          <p:cNvCxnSpPr/>
          <p:nvPr/>
        </p:nvCxnSpPr>
        <p:spPr>
          <a:xfrm>
            <a:off x="2714612" y="6572272"/>
            <a:ext cx="228601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pic>
        <p:nvPicPr>
          <p:cNvPr id="6146" name="Picture 2"/>
          <p:cNvPicPr>
            <a:picLocks noChangeAspect="1" noChangeArrowheads="1"/>
          </p:cNvPicPr>
          <p:nvPr/>
        </p:nvPicPr>
        <p:blipFill>
          <a:blip r:embed="rId3"/>
          <a:srcRect/>
          <a:stretch>
            <a:fillRect/>
          </a:stretch>
        </p:blipFill>
        <p:spPr bwMode="auto">
          <a:xfrm>
            <a:off x="6500826" y="4071942"/>
            <a:ext cx="1571636" cy="1442460"/>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53</a:t>
            </a:fld>
            <a:endParaRPr lang="pt-BR"/>
          </a:p>
        </p:txBody>
      </p:sp>
    </p:spTree>
  </p:cSld>
  <p:clrMapOvr>
    <a:masterClrMapping/>
  </p:clrMapOvr>
  <p:transition>
    <p:wipe dir="r"/>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395536" y="400486"/>
            <a:ext cx="8446373" cy="6334780"/>
          </a:xfrm>
          <a:prstGeom prst="rect">
            <a:avLst/>
          </a:prstGeom>
          <a:noFill/>
          <a:ln w="9525">
            <a:noFill/>
            <a:miter lim="800000"/>
            <a:headEnd/>
            <a:tailEnd/>
          </a:ln>
          <a:effectLst/>
        </p:spPr>
      </p:pic>
      <p:sp>
        <p:nvSpPr>
          <p:cNvPr id="5" name="Retângulo 4"/>
          <p:cNvSpPr/>
          <p:nvPr/>
        </p:nvSpPr>
        <p:spPr>
          <a:xfrm>
            <a:off x="5929322" y="0"/>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p>
        </p:txBody>
      </p:sp>
      <p:sp>
        <p:nvSpPr>
          <p:cNvPr id="6" name="Retângulo 5"/>
          <p:cNvSpPr/>
          <p:nvPr/>
        </p:nvSpPr>
        <p:spPr>
          <a:xfrm>
            <a:off x="6500826" y="834078"/>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p>
        </p:txBody>
      </p:sp>
      <p:sp>
        <p:nvSpPr>
          <p:cNvPr id="7" name="Retângulo 6"/>
          <p:cNvSpPr/>
          <p:nvPr/>
        </p:nvSpPr>
        <p:spPr>
          <a:xfrm>
            <a:off x="3929058" y="42860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p>
        </p:txBody>
      </p:sp>
      <p:sp>
        <p:nvSpPr>
          <p:cNvPr id="8" name="Retângulo 7"/>
          <p:cNvSpPr/>
          <p:nvPr/>
        </p:nvSpPr>
        <p:spPr>
          <a:xfrm>
            <a:off x="3428992" y="214290"/>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p>
        </p:txBody>
      </p:sp>
      <p:sp>
        <p:nvSpPr>
          <p:cNvPr id="9" name="Retângulo 8"/>
          <p:cNvSpPr/>
          <p:nvPr/>
        </p:nvSpPr>
        <p:spPr>
          <a:xfrm>
            <a:off x="8215338" y="1119830"/>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5</a:t>
            </a:r>
          </a:p>
        </p:txBody>
      </p:sp>
      <p:sp>
        <p:nvSpPr>
          <p:cNvPr id="10" name="Retângulo 9"/>
          <p:cNvSpPr/>
          <p:nvPr/>
        </p:nvSpPr>
        <p:spPr>
          <a:xfrm>
            <a:off x="2357422" y="3357562"/>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6</a:t>
            </a:r>
          </a:p>
        </p:txBody>
      </p:sp>
      <p:sp>
        <p:nvSpPr>
          <p:cNvPr id="11" name="Retângulo 10"/>
          <p:cNvSpPr/>
          <p:nvPr/>
        </p:nvSpPr>
        <p:spPr>
          <a:xfrm>
            <a:off x="2857488" y="3429000"/>
            <a:ext cx="3087704" cy="523220"/>
          </a:xfrm>
          <a:prstGeom prst="rect">
            <a:avLst/>
          </a:prstGeom>
          <a:noFill/>
        </p:spPr>
        <p:txBody>
          <a:bodyPr wrap="none" lIns="91440" tIns="45720" rIns="91440" bIns="45720">
            <a:spAutoFit/>
          </a:bodyPr>
          <a:lstStyle/>
          <a:p>
            <a:pPr algn="ctr"/>
            <a:r>
              <a:rPr lang="pt-BR"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Área de trabalho</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54</a:t>
            </a:fld>
            <a:endParaRPr lang="pt-BR"/>
          </a:p>
        </p:txBody>
      </p:sp>
    </p:spTree>
  </p:cSld>
  <p:clrMapOvr>
    <a:masterClrMapping/>
  </p:clrMapOvr>
  <p:transition>
    <p:wipe dir="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428596" y="71438"/>
            <a:ext cx="8229600" cy="857232"/>
          </a:xfrm>
        </p:spPr>
        <p:txBody>
          <a:bodyPr>
            <a:noAutofit/>
          </a:bodyPr>
          <a:lstStyle/>
          <a:p>
            <a:pPr algn="ctr"/>
            <a:r>
              <a:rPr lang="pt-BR" sz="3200" dirty="0">
                <a:solidFill>
                  <a:schemeClr val="tx1"/>
                </a:solidFill>
                <a:latin typeface="Calibri" pitchFamily="34" charset="0"/>
              </a:rPr>
              <a:t>Windows XP –</a:t>
            </a:r>
            <a:r>
              <a:rPr lang="pt-BR" sz="3200" dirty="0">
                <a:solidFill>
                  <a:srgbClr val="FF0000"/>
                </a:solidFill>
                <a:latin typeface="Calibri" pitchFamily="34" charset="0"/>
              </a:rPr>
              <a:t> Desktop – Acessórios – </a:t>
            </a:r>
            <a:r>
              <a:rPr lang="pt-BR" sz="3200" dirty="0" err="1">
                <a:solidFill>
                  <a:srgbClr val="FF0000"/>
                </a:solidFill>
                <a:latin typeface="Calibri" pitchFamily="34" charset="0"/>
              </a:rPr>
              <a:t>Paint</a:t>
            </a:r>
            <a:endParaRPr lang="pt-BR" sz="3200" dirty="0">
              <a:solidFill>
                <a:srgbClr val="FF0000"/>
              </a:solidFill>
              <a:latin typeface="Calibri" pitchFamily="34" charset="0"/>
            </a:endParaRPr>
          </a:p>
        </p:txBody>
      </p:sp>
      <p:sp>
        <p:nvSpPr>
          <p:cNvPr id="2" name="Espaço Reservado para Conteúdo 1"/>
          <p:cNvSpPr>
            <a:spLocks noGrp="1"/>
          </p:cNvSpPr>
          <p:nvPr>
            <p:ph idx="1"/>
          </p:nvPr>
        </p:nvSpPr>
        <p:spPr>
          <a:xfrm>
            <a:off x="285720" y="1000108"/>
            <a:ext cx="8229600" cy="2214578"/>
          </a:xfrm>
        </p:spPr>
        <p:txBody>
          <a:bodyPr>
            <a:normAutofit/>
          </a:bodyPr>
          <a:lstStyle/>
          <a:p>
            <a:r>
              <a:rPr lang="pt-BR" sz="2400" dirty="0">
                <a:latin typeface="Calibri" pitchFamily="34" charset="0"/>
              </a:rPr>
              <a:t>O </a:t>
            </a:r>
            <a:r>
              <a:rPr lang="pt-BR" sz="2400" dirty="0" err="1">
                <a:latin typeface="Calibri" pitchFamily="34" charset="0"/>
              </a:rPr>
              <a:t>Paint</a:t>
            </a:r>
            <a:r>
              <a:rPr lang="pt-BR" sz="2400" dirty="0">
                <a:latin typeface="Calibri" pitchFamily="34" charset="0"/>
              </a:rPr>
              <a:t> é um acessório do Windows que permite o tratamento de imagens e a criação de vários tipos de desenhos para nossos trabalhos. Através deste acessório, podemos criar logomarcas, papel de parede, copiar imagens, capturar telas do Windows e usa−</a:t>
            </a:r>
            <a:r>
              <a:rPr lang="pt-BR" sz="2400" dirty="0" err="1">
                <a:latin typeface="Calibri" pitchFamily="34" charset="0"/>
              </a:rPr>
              <a:t>las</a:t>
            </a:r>
            <a:r>
              <a:rPr lang="pt-BR" sz="2400" dirty="0">
                <a:latin typeface="Calibri" pitchFamily="34" charset="0"/>
              </a:rPr>
              <a:t> em documentos de textos.</a:t>
            </a:r>
          </a:p>
        </p:txBody>
      </p:sp>
      <p:pic>
        <p:nvPicPr>
          <p:cNvPr id="2050" name="Picture 2"/>
          <p:cNvPicPr>
            <a:picLocks noChangeAspect="1" noChangeArrowheads="1"/>
          </p:cNvPicPr>
          <p:nvPr/>
        </p:nvPicPr>
        <p:blipFill>
          <a:blip r:embed="rId2"/>
          <a:srcRect l="29910" t="8715" r="16518" b="34518"/>
          <a:stretch>
            <a:fillRect/>
          </a:stretch>
        </p:blipFill>
        <p:spPr bwMode="auto">
          <a:xfrm>
            <a:off x="7286644" y="2714620"/>
            <a:ext cx="1571636" cy="2161000"/>
          </a:xfrm>
          <a:prstGeom prst="rect">
            <a:avLst/>
          </a:prstGeom>
          <a:noFill/>
          <a:ln w="9525">
            <a:noFill/>
            <a:miter lim="800000"/>
            <a:headEnd/>
            <a:tailEnd/>
          </a:ln>
          <a:effectLst/>
        </p:spPr>
      </p:pic>
      <p:pic>
        <p:nvPicPr>
          <p:cNvPr id="7" name="Picture 2"/>
          <p:cNvPicPr>
            <a:picLocks noChangeAspect="1" noChangeArrowheads="1"/>
          </p:cNvPicPr>
          <p:nvPr/>
        </p:nvPicPr>
        <p:blipFill>
          <a:blip r:embed="rId3"/>
          <a:srcRect t="20747"/>
          <a:stretch>
            <a:fillRect/>
          </a:stretch>
        </p:blipFill>
        <p:spPr bwMode="auto">
          <a:xfrm>
            <a:off x="142844" y="3071810"/>
            <a:ext cx="7000924" cy="3643338"/>
          </a:xfrm>
          <a:prstGeom prst="rect">
            <a:avLst/>
          </a:prstGeom>
          <a:noFill/>
          <a:ln w="9525">
            <a:solidFill>
              <a:schemeClr val="tx1"/>
            </a:solidFill>
            <a:miter lim="800000"/>
            <a:headEnd/>
            <a:tailEnd/>
          </a:ln>
          <a:effectLst/>
        </p:spPr>
      </p:pic>
      <p:cxnSp>
        <p:nvCxnSpPr>
          <p:cNvPr id="8" name="Conector reto 7"/>
          <p:cNvCxnSpPr/>
          <p:nvPr/>
        </p:nvCxnSpPr>
        <p:spPr>
          <a:xfrm>
            <a:off x="3643306" y="5715016"/>
            <a:ext cx="2286016"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55</a:t>
            </a:fld>
            <a:endParaRPr lang="pt-BR"/>
          </a:p>
        </p:txBody>
      </p:sp>
    </p:spTree>
  </p:cSld>
  <p:clrMapOvr>
    <a:masterClrMapping/>
  </p:clrMapOvr>
  <p:transition>
    <p:wipe dir="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285688" y="285704"/>
            <a:ext cx="8858312" cy="6572296"/>
          </a:xfrm>
          <a:prstGeom prst="rect">
            <a:avLst/>
          </a:prstGeom>
          <a:noFill/>
          <a:ln w="9525">
            <a:noFill/>
            <a:miter lim="800000"/>
            <a:headEnd/>
            <a:tailEnd/>
          </a:ln>
          <a:effectLst/>
        </p:spPr>
      </p:pic>
      <p:sp>
        <p:nvSpPr>
          <p:cNvPr id="5" name="Retângulo 4"/>
          <p:cNvSpPr/>
          <p:nvPr/>
        </p:nvSpPr>
        <p:spPr>
          <a:xfrm>
            <a:off x="5929322" y="0"/>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p>
        </p:txBody>
      </p:sp>
      <p:sp>
        <p:nvSpPr>
          <p:cNvPr id="6" name="Retângulo 5"/>
          <p:cNvSpPr/>
          <p:nvPr/>
        </p:nvSpPr>
        <p:spPr>
          <a:xfrm>
            <a:off x="357158" y="3571876"/>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p>
        </p:txBody>
      </p:sp>
      <p:sp>
        <p:nvSpPr>
          <p:cNvPr id="7" name="Retângulo 6"/>
          <p:cNvSpPr/>
          <p:nvPr/>
        </p:nvSpPr>
        <p:spPr>
          <a:xfrm>
            <a:off x="714348" y="114298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p>
        </p:txBody>
      </p:sp>
      <p:sp>
        <p:nvSpPr>
          <p:cNvPr id="8" name="Retângulo 7"/>
          <p:cNvSpPr/>
          <p:nvPr/>
        </p:nvSpPr>
        <p:spPr>
          <a:xfrm>
            <a:off x="3714744" y="334012"/>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p>
        </p:txBody>
      </p:sp>
      <p:sp>
        <p:nvSpPr>
          <p:cNvPr id="9" name="Retângulo 8"/>
          <p:cNvSpPr/>
          <p:nvPr/>
        </p:nvSpPr>
        <p:spPr>
          <a:xfrm>
            <a:off x="3286116" y="5857892"/>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5</a:t>
            </a:r>
          </a:p>
        </p:txBody>
      </p:sp>
      <p:sp>
        <p:nvSpPr>
          <p:cNvPr id="10" name="Retângulo 9"/>
          <p:cNvSpPr/>
          <p:nvPr/>
        </p:nvSpPr>
        <p:spPr>
          <a:xfrm>
            <a:off x="5500694" y="292893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6</a:t>
            </a:r>
          </a:p>
        </p:txBody>
      </p:sp>
      <p:sp>
        <p:nvSpPr>
          <p:cNvPr id="11" name="Retângulo 10"/>
          <p:cNvSpPr/>
          <p:nvPr/>
        </p:nvSpPr>
        <p:spPr>
          <a:xfrm>
            <a:off x="8572528" y="328612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7</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56</a:t>
            </a:fld>
            <a:endParaRPr lang="pt-BR"/>
          </a:p>
        </p:txBody>
      </p:sp>
    </p:spTree>
  </p:cSld>
  <p:clrMapOvr>
    <a:masterClrMapping/>
  </p:clrMapOvr>
  <p:transition>
    <p:wipe dir="r"/>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2"/>
          <a:srcRect/>
          <a:stretch>
            <a:fillRect/>
          </a:stretch>
        </p:blipFill>
        <p:spPr bwMode="auto">
          <a:xfrm>
            <a:off x="0" y="0"/>
            <a:ext cx="1428728" cy="6858000"/>
          </a:xfrm>
          <a:prstGeom prst="rect">
            <a:avLst/>
          </a:prstGeom>
          <a:noFill/>
          <a:ln w="9525">
            <a:noFill/>
            <a:miter lim="800000"/>
            <a:headEnd/>
            <a:tailEnd/>
          </a:ln>
          <a:effectLst/>
        </p:spPr>
      </p:pic>
      <p:sp>
        <p:nvSpPr>
          <p:cNvPr id="4" name="Retângulo 3"/>
          <p:cNvSpPr/>
          <p:nvPr/>
        </p:nvSpPr>
        <p:spPr>
          <a:xfrm>
            <a:off x="0" y="142852"/>
            <a:ext cx="1357290" cy="471490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noFill/>
            </a:endParaRPr>
          </a:p>
        </p:txBody>
      </p:sp>
      <p:sp>
        <p:nvSpPr>
          <p:cNvPr id="5" name="Retângulo 4"/>
          <p:cNvSpPr/>
          <p:nvPr/>
        </p:nvSpPr>
        <p:spPr>
          <a:xfrm>
            <a:off x="142844" y="5000636"/>
            <a:ext cx="1143008" cy="1785926"/>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dirty="0">
              <a:noFill/>
            </a:endParaRPr>
          </a:p>
        </p:txBody>
      </p:sp>
      <p:sp>
        <p:nvSpPr>
          <p:cNvPr id="6" name="Espaço Reservado para Conteúdo 1"/>
          <p:cNvSpPr txBox="1">
            <a:spLocks/>
          </p:cNvSpPr>
          <p:nvPr/>
        </p:nvSpPr>
        <p:spPr>
          <a:xfrm>
            <a:off x="1643042" y="214290"/>
            <a:ext cx="7072362" cy="6286544"/>
          </a:xfrm>
          <a:prstGeom prst="rect">
            <a:avLst/>
          </a:prstGeom>
        </p:spPr>
        <p:txBody>
          <a:bodyPr>
            <a:normAutofit fontScale="92500" lnSpcReduction="20000"/>
          </a:bodyPr>
          <a:lstStyle/>
          <a:p>
            <a:pPr marL="365760" lvl="0" indent="-256032">
              <a:spcBef>
                <a:spcPts val="400"/>
              </a:spcBef>
              <a:buClr>
                <a:schemeClr val="accent1"/>
              </a:buClr>
              <a:buSzPct val="68000"/>
              <a:buFont typeface="Wingdings 3"/>
              <a:buChar char=""/>
            </a:pPr>
            <a:r>
              <a:rPr lang="pt-BR" sz="2400" b="1" dirty="0">
                <a:latin typeface="Calibri" pitchFamily="34" charset="0"/>
              </a:rPr>
              <a:t>Selecionar cor </a:t>
            </a:r>
            <a:r>
              <a:rPr lang="pt-BR" sz="2400" dirty="0">
                <a:latin typeface="Calibri" pitchFamily="34" charset="0"/>
              </a:rPr>
              <a:t>(conta-gotas): escolhe uma cor do desenho ao clicar.</a:t>
            </a:r>
          </a:p>
          <a:p>
            <a:pPr marL="365760" lvl="0" indent="-256032">
              <a:spcBef>
                <a:spcPts val="400"/>
              </a:spcBef>
              <a:buClr>
                <a:schemeClr val="accent1"/>
              </a:buClr>
              <a:buSzPct val="68000"/>
              <a:buFont typeface="Wingdings 3"/>
              <a:buChar char=""/>
            </a:pPr>
            <a:r>
              <a:rPr lang="pt-BR" sz="2400" b="1" dirty="0">
                <a:latin typeface="Calibri" pitchFamily="34" charset="0"/>
              </a:rPr>
              <a:t>Lente de aumento </a:t>
            </a:r>
            <a:r>
              <a:rPr lang="pt-BR" sz="2400" dirty="0">
                <a:latin typeface="Calibri" pitchFamily="34" charset="0"/>
              </a:rPr>
              <a:t>(lupa): aumenta a escala da figura.</a:t>
            </a:r>
          </a:p>
          <a:p>
            <a:pPr marL="365760" lvl="0" indent="-256032">
              <a:spcBef>
                <a:spcPts val="400"/>
              </a:spcBef>
              <a:buClr>
                <a:schemeClr val="accent1"/>
              </a:buClr>
              <a:buSzPct val="68000"/>
              <a:buFont typeface="Wingdings 3"/>
              <a:buChar char=""/>
            </a:pPr>
            <a:r>
              <a:rPr lang="pt-BR" sz="2400" b="1" dirty="0">
                <a:latin typeface="Calibri" pitchFamily="34" charset="0"/>
              </a:rPr>
              <a:t>Lápis</a:t>
            </a:r>
            <a:r>
              <a:rPr lang="pt-BR" sz="2400" dirty="0">
                <a:latin typeface="Calibri" pitchFamily="34" charset="0"/>
              </a:rPr>
              <a:t>: faz um rabisco.</a:t>
            </a:r>
          </a:p>
          <a:p>
            <a:pPr marL="365760" lvl="0" indent="-256032">
              <a:spcBef>
                <a:spcPts val="400"/>
              </a:spcBef>
              <a:buClr>
                <a:schemeClr val="accent1"/>
              </a:buClr>
              <a:buSzPct val="68000"/>
              <a:buFont typeface="Wingdings 3"/>
              <a:buChar char=""/>
            </a:pPr>
            <a:r>
              <a:rPr lang="pt-BR" sz="2400" b="1" dirty="0">
                <a:latin typeface="Calibri" pitchFamily="34" charset="0"/>
              </a:rPr>
              <a:t>Pincel</a:t>
            </a:r>
            <a:r>
              <a:rPr lang="pt-BR" sz="2400" dirty="0">
                <a:latin typeface="Calibri" pitchFamily="34" charset="0"/>
              </a:rPr>
              <a:t>: faz um rabisco com espessura e formato definidos.</a:t>
            </a:r>
          </a:p>
          <a:p>
            <a:pPr marL="365760" lvl="0" indent="-256032">
              <a:spcBef>
                <a:spcPts val="400"/>
              </a:spcBef>
              <a:buClr>
                <a:schemeClr val="accent1"/>
              </a:buClr>
              <a:buSzPct val="68000"/>
              <a:buFont typeface="Wingdings 3"/>
              <a:buChar char=""/>
            </a:pPr>
            <a:r>
              <a:rPr lang="pt-BR" sz="2400" b="1" dirty="0">
                <a:latin typeface="Calibri" pitchFamily="34" charset="0"/>
              </a:rPr>
              <a:t>Spray</a:t>
            </a:r>
            <a:r>
              <a:rPr lang="pt-BR" sz="2400" dirty="0">
                <a:latin typeface="Calibri" pitchFamily="34" charset="0"/>
              </a:rPr>
              <a:t> (lata de spray): colore em um formado pontilhado.</a:t>
            </a:r>
          </a:p>
          <a:p>
            <a:pPr marL="365760" lvl="0" indent="-256032">
              <a:spcBef>
                <a:spcPts val="400"/>
              </a:spcBef>
              <a:buClr>
                <a:schemeClr val="accent1"/>
              </a:buClr>
              <a:buSzPct val="68000"/>
              <a:buFont typeface="Wingdings 3"/>
              <a:buChar char=""/>
            </a:pPr>
            <a:r>
              <a:rPr lang="pt-BR" sz="2400" b="1" dirty="0">
                <a:latin typeface="Calibri" pitchFamily="34" charset="0"/>
              </a:rPr>
              <a:t>Texto</a:t>
            </a:r>
            <a:r>
              <a:rPr lang="pt-BR" sz="2400" dirty="0">
                <a:latin typeface="Calibri" pitchFamily="34" charset="0"/>
              </a:rPr>
              <a:t> (A): insere texto na figura.</a:t>
            </a:r>
          </a:p>
          <a:p>
            <a:pPr marL="365760" lvl="0" indent="-256032">
              <a:spcBef>
                <a:spcPts val="400"/>
              </a:spcBef>
              <a:buClr>
                <a:schemeClr val="accent1"/>
              </a:buClr>
              <a:buSzPct val="68000"/>
              <a:buFont typeface="Wingdings 3"/>
              <a:buChar char=""/>
            </a:pPr>
            <a:r>
              <a:rPr lang="pt-BR" sz="2400" b="1" dirty="0">
                <a:latin typeface="Calibri" pitchFamily="34" charset="0"/>
              </a:rPr>
              <a:t>Linha</a:t>
            </a:r>
            <a:r>
              <a:rPr lang="pt-BR" sz="2400" dirty="0">
                <a:latin typeface="Calibri" pitchFamily="34" charset="0"/>
              </a:rPr>
              <a:t>: faz uma linha reta.</a:t>
            </a:r>
          </a:p>
          <a:p>
            <a:pPr marL="365760" lvl="0" indent="-256032">
              <a:spcBef>
                <a:spcPts val="400"/>
              </a:spcBef>
              <a:buClr>
                <a:schemeClr val="accent1"/>
              </a:buClr>
              <a:buSzPct val="68000"/>
              <a:buFont typeface="Wingdings 3"/>
              <a:buChar char=""/>
            </a:pPr>
            <a:r>
              <a:rPr lang="pt-BR" sz="2400" b="1" dirty="0">
                <a:latin typeface="Calibri" pitchFamily="34" charset="0"/>
              </a:rPr>
              <a:t>Curva</a:t>
            </a:r>
            <a:r>
              <a:rPr lang="pt-BR" sz="2400" dirty="0">
                <a:latin typeface="Calibri" pitchFamily="34" charset="0"/>
              </a:rPr>
              <a:t>: faz uma linha curva.</a:t>
            </a:r>
          </a:p>
          <a:p>
            <a:pPr marL="365760" lvl="0" indent="-256032">
              <a:spcBef>
                <a:spcPts val="400"/>
              </a:spcBef>
              <a:buClr>
                <a:schemeClr val="accent1"/>
              </a:buClr>
              <a:buSzPct val="68000"/>
              <a:buFont typeface="Wingdings 3"/>
              <a:buChar char=""/>
            </a:pPr>
            <a:r>
              <a:rPr lang="pt-BR" sz="2400" b="1" dirty="0">
                <a:latin typeface="Calibri" pitchFamily="34" charset="0"/>
              </a:rPr>
              <a:t>Retângulo</a:t>
            </a:r>
            <a:r>
              <a:rPr lang="pt-BR" sz="2400" dirty="0">
                <a:latin typeface="Calibri" pitchFamily="34" charset="0"/>
              </a:rPr>
              <a:t>: faz um retângulo.</a:t>
            </a:r>
          </a:p>
          <a:p>
            <a:pPr marL="365760" lvl="0" indent="-256032">
              <a:spcBef>
                <a:spcPts val="400"/>
              </a:spcBef>
              <a:buClr>
                <a:schemeClr val="accent1"/>
              </a:buClr>
              <a:buSzPct val="68000"/>
              <a:buFont typeface="Wingdings 3"/>
              <a:buChar char=""/>
            </a:pPr>
            <a:r>
              <a:rPr lang="pt-BR" sz="2400" b="1" dirty="0">
                <a:latin typeface="Calibri" pitchFamily="34" charset="0"/>
              </a:rPr>
              <a:t>Polígono</a:t>
            </a:r>
            <a:r>
              <a:rPr lang="pt-BR" sz="2400" dirty="0">
                <a:latin typeface="Calibri" pitchFamily="34" charset="0"/>
              </a:rPr>
              <a:t>: faz um polígono.</a:t>
            </a:r>
          </a:p>
          <a:p>
            <a:pPr marL="365760" lvl="0" indent="-256032">
              <a:spcBef>
                <a:spcPts val="400"/>
              </a:spcBef>
              <a:buClr>
                <a:schemeClr val="accent1"/>
              </a:buClr>
              <a:buSzPct val="68000"/>
              <a:buFont typeface="Wingdings 3"/>
              <a:buChar char=""/>
            </a:pPr>
            <a:r>
              <a:rPr lang="pt-BR" sz="2400" b="1" dirty="0">
                <a:latin typeface="Calibri" pitchFamily="34" charset="0"/>
              </a:rPr>
              <a:t>Elipse</a:t>
            </a:r>
            <a:r>
              <a:rPr lang="pt-BR" sz="2400" dirty="0">
                <a:latin typeface="Calibri" pitchFamily="34" charset="0"/>
              </a:rPr>
              <a:t>: faz uma forma elíptica.</a:t>
            </a:r>
          </a:p>
          <a:p>
            <a:pPr marL="365760" lvl="0" indent="-256032">
              <a:spcBef>
                <a:spcPts val="400"/>
              </a:spcBef>
              <a:buClr>
                <a:schemeClr val="accent1"/>
              </a:buClr>
              <a:buSzPct val="68000"/>
              <a:buFont typeface="Wingdings 3"/>
              <a:buChar char=""/>
            </a:pPr>
            <a:r>
              <a:rPr lang="pt-BR" sz="2400" b="1" dirty="0">
                <a:latin typeface="Calibri" pitchFamily="34" charset="0"/>
              </a:rPr>
              <a:t>Retângulo arredondado</a:t>
            </a:r>
            <a:r>
              <a:rPr lang="pt-BR" sz="2400" dirty="0">
                <a:latin typeface="Calibri" pitchFamily="34" charset="0"/>
              </a:rPr>
              <a:t>: faz um retângulo de cantos arredondados e curvados.</a:t>
            </a:r>
          </a:p>
          <a:p>
            <a:pPr marL="365760" lvl="0" indent="-256032">
              <a:spcBef>
                <a:spcPts val="400"/>
              </a:spcBef>
              <a:buClr>
                <a:schemeClr val="accent1"/>
              </a:buClr>
              <a:buSzPct val="68000"/>
              <a:buFont typeface="Wingdings 3"/>
              <a:buChar char=""/>
            </a:pPr>
            <a:r>
              <a:rPr lang="pt-BR" sz="2400" b="1" dirty="0">
                <a:latin typeface="Calibri" pitchFamily="34" charset="0"/>
              </a:rPr>
              <a:t>Selecionar (estrela): </a:t>
            </a:r>
            <a:r>
              <a:rPr lang="pt-BR" sz="2400" dirty="0">
                <a:latin typeface="Calibri" pitchFamily="34" charset="0"/>
              </a:rPr>
              <a:t>recorta o objeto no modo “mão-livre”</a:t>
            </a:r>
          </a:p>
          <a:p>
            <a:pPr marL="365760" lvl="0" indent="-256032">
              <a:spcBef>
                <a:spcPts val="400"/>
              </a:spcBef>
              <a:buClr>
                <a:schemeClr val="accent1"/>
              </a:buClr>
              <a:buSzPct val="68000"/>
              <a:buFont typeface="Wingdings 3"/>
              <a:buChar char=""/>
            </a:pPr>
            <a:r>
              <a:rPr lang="pt-BR" sz="2400" b="1" dirty="0">
                <a:latin typeface="Calibri" pitchFamily="34" charset="0"/>
              </a:rPr>
              <a:t>Selecionar (retângulo): </a:t>
            </a:r>
            <a:r>
              <a:rPr lang="pt-BR" sz="2400" dirty="0">
                <a:latin typeface="Calibri" pitchFamily="34" charset="0"/>
              </a:rPr>
              <a:t>recorta o objeto desejado apenas com formas retangulares.</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57</a:t>
            </a:fld>
            <a:endParaRPr lang="pt-BR"/>
          </a:p>
        </p:txBody>
      </p:sp>
    </p:spTree>
  </p:cSld>
  <p:clrMapOvr>
    <a:masterClrMapping/>
  </p:clrMapOvr>
  <p:transition>
    <p:wipe dir="r"/>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l="2468" b="5747"/>
          <a:stretch>
            <a:fillRect/>
          </a:stretch>
        </p:blipFill>
        <p:spPr bwMode="auto">
          <a:xfrm>
            <a:off x="0" y="0"/>
            <a:ext cx="9144000" cy="6858000"/>
          </a:xfrm>
          <a:prstGeom prst="rect">
            <a:avLst/>
          </a:prstGeom>
          <a:noFill/>
          <a:ln w="9525">
            <a:noFill/>
            <a:miter lim="800000"/>
            <a:headEnd/>
            <a:tailEnd/>
          </a:ln>
          <a:effectLst/>
        </p:spPr>
      </p:pic>
      <p:cxnSp>
        <p:nvCxnSpPr>
          <p:cNvPr id="4" name="Conector de seta reta 3"/>
          <p:cNvCxnSpPr/>
          <p:nvPr/>
        </p:nvCxnSpPr>
        <p:spPr>
          <a:xfrm rot="5400000">
            <a:off x="1750993" y="3106735"/>
            <a:ext cx="2214578" cy="1588"/>
          </a:xfrm>
          <a:prstGeom prst="straightConnector1">
            <a:avLst/>
          </a:prstGeom>
          <a:ln w="76200">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cxnSp>
        <p:nvCxnSpPr>
          <p:cNvPr id="6" name="Conector de seta reta 5"/>
          <p:cNvCxnSpPr/>
          <p:nvPr/>
        </p:nvCxnSpPr>
        <p:spPr>
          <a:xfrm>
            <a:off x="2857488" y="4714884"/>
            <a:ext cx="3000396" cy="1588"/>
          </a:xfrm>
          <a:prstGeom prst="straightConnector1">
            <a:avLst/>
          </a:prstGeom>
          <a:ln w="76200">
            <a:solidFill>
              <a:srgbClr val="FF0000"/>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58</a:t>
            </a:fld>
            <a:endParaRPr lang="pt-BR"/>
          </a:p>
        </p:txBody>
      </p:sp>
    </p:spTree>
  </p:cSld>
  <p:clrMapOvr>
    <a:masterClrMapping/>
  </p:clrMapOvr>
  <p:transition>
    <p:wipe dir="r"/>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srcRect l="1562"/>
          <a:stretch>
            <a:fillRect/>
          </a:stretch>
        </p:blipFill>
        <p:spPr bwMode="auto">
          <a:xfrm>
            <a:off x="0" y="0"/>
            <a:ext cx="9144000" cy="6702787"/>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59</a:t>
            </a:fld>
            <a:endParaRPr lang="pt-BR"/>
          </a:p>
        </p:txBody>
      </p:sp>
    </p:spTree>
  </p:cSld>
  <p:clrMapOvr>
    <a:masterClrMapping/>
  </p:clrMapOvr>
  <p:transition>
    <p:wipe dir="r"/>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60</a:t>
            </a:fld>
            <a:endParaRPr lang="pt-BR"/>
          </a:p>
        </p:txBody>
      </p:sp>
    </p:spTree>
  </p:cSld>
  <p:clrMapOvr>
    <a:masterClrMapping/>
  </p:clrMapOvr>
  <p:transition>
    <p:wipe dir="r"/>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a:t>
            </a:r>
            <a:r>
              <a:rPr lang="pt-BR" sz="3200" dirty="0">
                <a:solidFill>
                  <a:srgbClr val="FF0000"/>
                </a:solidFill>
                <a:latin typeface="Calibri" pitchFamily="34" charset="0"/>
              </a:rPr>
              <a:t> Desktop – Acessórios – </a:t>
            </a:r>
            <a:r>
              <a:rPr lang="pt-BR" sz="3200" dirty="0" err="1">
                <a:solidFill>
                  <a:srgbClr val="FF0000"/>
                </a:solidFill>
                <a:latin typeface="Calibri" pitchFamily="34" charset="0"/>
              </a:rPr>
              <a:t>Paint</a:t>
            </a:r>
            <a:endParaRPr lang="pt-BR" sz="3200" dirty="0">
              <a:solidFill>
                <a:srgbClr val="FF0000"/>
              </a:solidFill>
              <a:latin typeface="Calibri" pitchFamily="34" charset="0"/>
            </a:endParaRPr>
          </a:p>
        </p:txBody>
      </p:sp>
      <p:pic>
        <p:nvPicPr>
          <p:cNvPr id="7170" name="Picture 2"/>
          <p:cNvPicPr>
            <a:picLocks noChangeAspect="1" noChangeArrowheads="1"/>
          </p:cNvPicPr>
          <p:nvPr/>
        </p:nvPicPr>
        <p:blipFill>
          <a:blip r:embed="rId2"/>
          <a:srcRect/>
          <a:stretch>
            <a:fillRect/>
          </a:stretch>
        </p:blipFill>
        <p:spPr bwMode="auto">
          <a:xfrm>
            <a:off x="0" y="1000108"/>
            <a:ext cx="9144000" cy="5857892"/>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61</a:t>
            </a:fld>
            <a:endParaRPr lang="pt-BR"/>
          </a:p>
        </p:txBody>
      </p:sp>
    </p:spTree>
  </p:cSld>
  <p:clrMapOvr>
    <a:masterClrMapping/>
  </p:clrMapOvr>
  <p:transition>
    <p:wipe dir="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a:t>
            </a:r>
            <a:r>
              <a:rPr lang="pt-BR" sz="3200" dirty="0">
                <a:solidFill>
                  <a:srgbClr val="FF0000"/>
                </a:solidFill>
                <a:latin typeface="Calibri" pitchFamily="34" charset="0"/>
              </a:rPr>
              <a:t> Desktop – Acessórios – </a:t>
            </a:r>
            <a:r>
              <a:rPr lang="pt-BR" sz="3200" dirty="0" err="1">
                <a:solidFill>
                  <a:srgbClr val="FF0000"/>
                </a:solidFill>
                <a:latin typeface="Calibri" pitchFamily="34" charset="0"/>
              </a:rPr>
              <a:t>Prompt</a:t>
            </a:r>
            <a:r>
              <a:rPr lang="pt-BR" sz="3200" dirty="0">
                <a:solidFill>
                  <a:srgbClr val="FF0000"/>
                </a:solidFill>
                <a:latin typeface="Calibri" pitchFamily="34" charset="0"/>
              </a:rPr>
              <a:t> de comando</a:t>
            </a:r>
          </a:p>
        </p:txBody>
      </p:sp>
      <p:sp>
        <p:nvSpPr>
          <p:cNvPr id="2" name="Espaço Reservado para Conteúdo 1"/>
          <p:cNvSpPr>
            <a:spLocks noGrp="1"/>
          </p:cNvSpPr>
          <p:nvPr>
            <p:ph idx="1"/>
          </p:nvPr>
        </p:nvSpPr>
        <p:spPr>
          <a:xfrm>
            <a:off x="285720" y="1000108"/>
            <a:ext cx="8229600" cy="5286412"/>
          </a:xfrm>
        </p:spPr>
        <p:txBody>
          <a:bodyPr>
            <a:normAutofit/>
          </a:bodyPr>
          <a:lstStyle/>
          <a:p>
            <a:r>
              <a:rPr lang="pt-BR" sz="2400" dirty="0">
                <a:latin typeface="Calibri" pitchFamily="34" charset="0"/>
              </a:rPr>
              <a:t>O MS-DOS é um S.O de linha de comando, ou seja funciona através de comandos digitados por você, pelo fato do MS-DOS ter origem americana, a maioria dos seus comandos estão na língua inglesa.</a:t>
            </a:r>
          </a:p>
        </p:txBody>
      </p:sp>
      <p:pic>
        <p:nvPicPr>
          <p:cNvPr id="9218" name="Picture 2" descr="janela_dos"/>
          <p:cNvPicPr>
            <a:picLocks noChangeAspect="1" noChangeArrowheads="1"/>
          </p:cNvPicPr>
          <p:nvPr/>
        </p:nvPicPr>
        <p:blipFill>
          <a:blip r:embed="rId2"/>
          <a:srcRect/>
          <a:stretch>
            <a:fillRect/>
          </a:stretch>
        </p:blipFill>
        <p:spPr bwMode="auto">
          <a:xfrm>
            <a:off x="571472" y="2714620"/>
            <a:ext cx="8151031" cy="3929090"/>
          </a:xfrm>
          <a:prstGeom prst="rect">
            <a:avLst/>
          </a:prstGeom>
          <a:noFill/>
          <a:ln w="9525">
            <a:noFill/>
            <a:miter lim="800000"/>
            <a:headEnd/>
            <a:tailEnd/>
          </a:ln>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62</a:t>
            </a:fld>
            <a:endParaRPr lang="pt-BR"/>
          </a:p>
        </p:txBody>
      </p:sp>
    </p:spTree>
  </p:cSld>
  <p:clrMapOvr>
    <a:masterClrMapping/>
  </p:clrMapOvr>
  <p:transition>
    <p:wipe dir="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Autofit/>
          </a:bodyPr>
          <a:lstStyle/>
          <a:p>
            <a:pPr algn="ctr"/>
            <a:r>
              <a:rPr lang="pt-BR" sz="2800" dirty="0">
                <a:solidFill>
                  <a:schemeClr val="tx1"/>
                </a:solidFill>
                <a:latin typeface="Calibri" pitchFamily="34" charset="0"/>
              </a:rPr>
              <a:t>Windows XP –</a:t>
            </a:r>
            <a:r>
              <a:rPr lang="pt-BR" sz="2800" dirty="0">
                <a:solidFill>
                  <a:srgbClr val="FF0000"/>
                </a:solidFill>
                <a:latin typeface="Calibri" pitchFamily="34" charset="0"/>
              </a:rPr>
              <a:t> Desktop – Acessórios – </a:t>
            </a:r>
            <a:r>
              <a:rPr lang="pt-BR" sz="2800" dirty="0" err="1">
                <a:solidFill>
                  <a:srgbClr val="FF0000"/>
                </a:solidFill>
                <a:latin typeface="Calibri" pitchFamily="34" charset="0"/>
              </a:rPr>
              <a:t>Prompt</a:t>
            </a:r>
            <a:r>
              <a:rPr lang="pt-BR" sz="2800" dirty="0">
                <a:solidFill>
                  <a:srgbClr val="FF0000"/>
                </a:solidFill>
                <a:latin typeface="Calibri" pitchFamily="34" charset="0"/>
              </a:rPr>
              <a:t> de comando</a:t>
            </a:r>
          </a:p>
        </p:txBody>
      </p:sp>
      <p:sp>
        <p:nvSpPr>
          <p:cNvPr id="2" name="Espaço Reservado para Conteúdo 1"/>
          <p:cNvSpPr>
            <a:spLocks noGrp="1"/>
          </p:cNvSpPr>
          <p:nvPr>
            <p:ph idx="1"/>
          </p:nvPr>
        </p:nvSpPr>
        <p:spPr>
          <a:xfrm>
            <a:off x="285720" y="1000108"/>
            <a:ext cx="8229600" cy="5286412"/>
          </a:xfrm>
        </p:spPr>
        <p:txBody>
          <a:bodyPr>
            <a:normAutofit/>
          </a:bodyPr>
          <a:lstStyle/>
          <a:p>
            <a:r>
              <a:rPr lang="pt-BR" sz="2400" dirty="0">
                <a:latin typeface="Calibri" pitchFamily="34" charset="0"/>
              </a:rPr>
              <a:t>C:\ </a:t>
            </a:r>
            <a:r>
              <a:rPr lang="pt-BR" sz="2400" dirty="0" err="1">
                <a:latin typeface="Calibri" pitchFamily="34" charset="0"/>
              </a:rPr>
              <a:t>chkdsk</a:t>
            </a:r>
            <a:endParaRPr lang="pt-BR" sz="2400" dirty="0">
              <a:latin typeface="Calibri" pitchFamily="34" charset="0"/>
            </a:endParaRPr>
          </a:p>
          <a:p>
            <a:r>
              <a:rPr lang="pt-BR" sz="2400" dirty="0">
                <a:latin typeface="Calibri" pitchFamily="34" charset="0"/>
              </a:rPr>
              <a:t>C:\ </a:t>
            </a:r>
            <a:r>
              <a:rPr lang="pt-BR" sz="2400" dirty="0" err="1">
                <a:latin typeface="Calibri" pitchFamily="34" charset="0"/>
              </a:rPr>
              <a:t>ipconfig</a:t>
            </a:r>
            <a:endParaRPr lang="pt-BR" sz="2400" dirty="0">
              <a:latin typeface="Calibri" pitchFamily="34" charset="0"/>
            </a:endParaRPr>
          </a:p>
          <a:p>
            <a:r>
              <a:rPr lang="pt-BR" sz="2400" dirty="0">
                <a:latin typeface="Calibri" pitchFamily="34" charset="0"/>
              </a:rPr>
              <a:t>C:\  md aula [seu nome]</a:t>
            </a:r>
          </a:p>
          <a:p>
            <a:r>
              <a:rPr lang="pt-BR" sz="2400" dirty="0">
                <a:latin typeface="Calibri" pitchFamily="34" charset="0"/>
              </a:rPr>
              <a:t>C:\ </a:t>
            </a:r>
            <a:r>
              <a:rPr lang="pt-BR" sz="2400" dirty="0" err="1">
                <a:latin typeface="Calibri" pitchFamily="34" charset="0"/>
              </a:rPr>
              <a:t>color</a:t>
            </a:r>
            <a:endParaRPr lang="pt-BR" sz="2400" dirty="0">
              <a:latin typeface="Calibri" pitchFamily="34" charset="0"/>
            </a:endParaRPr>
          </a:p>
        </p:txBody>
      </p:sp>
      <p:pic>
        <p:nvPicPr>
          <p:cNvPr id="4" name="Picture 2"/>
          <p:cNvPicPr>
            <a:picLocks noChangeAspect="1" noChangeArrowheads="1"/>
          </p:cNvPicPr>
          <p:nvPr/>
        </p:nvPicPr>
        <p:blipFill>
          <a:blip r:embed="rId2"/>
          <a:srcRect l="26042" t="45654" r="28125" b="38905"/>
          <a:stretch>
            <a:fillRect/>
          </a:stretch>
        </p:blipFill>
        <p:spPr bwMode="auto">
          <a:xfrm>
            <a:off x="-16332" y="3857628"/>
            <a:ext cx="9160332" cy="1928826"/>
          </a:xfrm>
          <a:prstGeom prst="rect">
            <a:avLst/>
          </a:prstGeom>
          <a:noFill/>
          <a:ln w="9525">
            <a:noFill/>
            <a:miter lim="800000"/>
            <a:headEnd/>
            <a:tailEnd/>
          </a:ln>
          <a:effectLst/>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63</a:t>
            </a:fld>
            <a:endParaRPr lang="pt-BR"/>
          </a:p>
        </p:txBody>
      </p:sp>
    </p:spTree>
  </p:cSld>
  <p:clrMapOvr>
    <a:masterClrMapping/>
  </p:clrMapOvr>
  <p:transition>
    <p:wipe dir="r"/>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0" y="1500174"/>
            <a:ext cx="4429124" cy="2862322"/>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Windows </a:t>
            </a:r>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XP</a:t>
            </a:r>
          </a:p>
          <a:p>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Organizando Informações</a:t>
            </a:r>
            <a:endPar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26" name="Picture 2" descr="D:\BACKUP - MEUS DOCUMENTOS\ADEMIR MATHIAS - SENAC\Imagens Variadas\Pc Win.jpg"/>
          <p:cNvPicPr>
            <a:picLocks noChangeAspect="1" noChangeArrowheads="1"/>
          </p:cNvPicPr>
          <p:nvPr/>
        </p:nvPicPr>
        <p:blipFill>
          <a:blip r:embed="rId2"/>
          <a:srcRect/>
          <a:stretch>
            <a:fillRect/>
          </a:stretch>
        </p:blipFill>
        <p:spPr bwMode="auto">
          <a:xfrm>
            <a:off x="4143372" y="0"/>
            <a:ext cx="4767634" cy="3836992"/>
          </a:xfrm>
          <a:prstGeom prst="rect">
            <a:avLst/>
          </a:prstGeom>
          <a:noFill/>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64</a:t>
            </a:fld>
            <a:endParaRPr lang="pt-BR"/>
          </a:p>
        </p:txBody>
      </p:sp>
    </p:spTree>
  </p:cSld>
  <p:clrMapOvr>
    <a:masterClrMapping/>
  </p:clrMapOvr>
  <p:transition>
    <p:wipe dir="r"/>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8451804941207680.jpg"/>
          <p:cNvPicPr>
            <a:picLocks noChangeAspect="1"/>
          </p:cNvPicPr>
          <p:nvPr/>
        </p:nvPicPr>
        <p:blipFill>
          <a:blip r:embed="rId2"/>
          <a:stretch>
            <a:fillRect/>
          </a:stretch>
        </p:blipFill>
        <p:spPr>
          <a:xfrm>
            <a:off x="5538821" y="3269403"/>
            <a:ext cx="3533773" cy="3517183"/>
          </a:xfrm>
          <a:prstGeom prst="rect">
            <a:avLst/>
          </a:prstGeom>
        </p:spPr>
      </p:pic>
      <p:sp>
        <p:nvSpPr>
          <p:cNvPr id="3" name="Título 2"/>
          <p:cNvSpPr>
            <a:spLocks noGrp="1"/>
          </p:cNvSpPr>
          <p:nvPr>
            <p:ph type="title"/>
          </p:nvPr>
        </p:nvSpPr>
        <p:spPr>
          <a:xfrm>
            <a:off x="428596" y="0"/>
            <a:ext cx="8229600" cy="857232"/>
          </a:xfrm>
        </p:spPr>
        <p:txBody>
          <a:bodyPr>
            <a:normAutofit/>
          </a:bodyPr>
          <a:lstStyle/>
          <a:p>
            <a:pPr algn="ctr"/>
            <a:r>
              <a:rPr lang="pt-BR" sz="3600" dirty="0">
                <a:solidFill>
                  <a:schemeClr val="tx1"/>
                </a:solidFill>
                <a:latin typeface="Calibri" pitchFamily="34" charset="0"/>
              </a:rPr>
              <a:t>Windows XP – </a:t>
            </a:r>
            <a:r>
              <a:rPr lang="pt-BR" sz="3600" dirty="0">
                <a:solidFill>
                  <a:srgbClr val="FF0000"/>
                </a:solidFill>
              </a:rPr>
              <a:t>Armazenando Dados</a:t>
            </a:r>
            <a:endParaRPr lang="pt-BR" sz="3600" dirty="0">
              <a:solidFill>
                <a:srgbClr val="FF0000"/>
              </a:solidFill>
              <a:latin typeface="Calibri" pitchFamily="34" charset="0"/>
            </a:endParaRPr>
          </a:p>
        </p:txBody>
      </p:sp>
      <p:sp>
        <p:nvSpPr>
          <p:cNvPr id="2" name="Espaço Reservado para Conteúdo 1"/>
          <p:cNvSpPr>
            <a:spLocks noGrp="1"/>
          </p:cNvSpPr>
          <p:nvPr>
            <p:ph idx="1"/>
          </p:nvPr>
        </p:nvSpPr>
        <p:spPr>
          <a:xfrm>
            <a:off x="285720" y="1000108"/>
            <a:ext cx="8229600" cy="3000396"/>
          </a:xfrm>
        </p:spPr>
        <p:txBody>
          <a:bodyPr>
            <a:normAutofit/>
          </a:bodyPr>
          <a:lstStyle/>
          <a:p>
            <a:r>
              <a:rPr lang="pt-BR" sz="2400" dirty="0">
                <a:latin typeface="Calibri" pitchFamily="34" charset="0"/>
              </a:rPr>
              <a:t>Quando realizamos algum trabalho em papel, como escrever um documento, fazer um desenho, um gráfico ou um projeto, ao terminá-lo tomamos o cuidado de guardá-lo em algum lugar, como uma pasta, e posteriormente também guardarmos essa pasta em algum lugar, como uma gaveta de um armário. Além de proteger o trabalho feito, isso permite que possamos recuperá-lo rapidamente quando precisarmos utilizá-lo novamente.</a:t>
            </a:r>
          </a:p>
        </p:txBody>
      </p:sp>
      <p:pic>
        <p:nvPicPr>
          <p:cNvPr id="9" name="Imagem 8" descr="documentos.gif"/>
          <p:cNvPicPr>
            <a:picLocks noChangeAspect="1"/>
          </p:cNvPicPr>
          <p:nvPr/>
        </p:nvPicPr>
        <p:blipFill>
          <a:blip r:embed="rId3"/>
          <a:stretch>
            <a:fillRect/>
          </a:stretch>
        </p:blipFill>
        <p:spPr>
          <a:xfrm>
            <a:off x="0" y="3643314"/>
            <a:ext cx="3187411" cy="2786082"/>
          </a:xfrm>
          <a:prstGeom prst="rect">
            <a:avLst/>
          </a:prstGeom>
        </p:spPr>
      </p:pic>
      <p:pic>
        <p:nvPicPr>
          <p:cNvPr id="10" name="Imagem 9" descr="202140.jpg"/>
          <p:cNvPicPr>
            <a:picLocks noChangeAspect="1"/>
          </p:cNvPicPr>
          <p:nvPr/>
        </p:nvPicPr>
        <p:blipFill>
          <a:blip r:embed="rId4"/>
          <a:stretch>
            <a:fillRect/>
          </a:stretch>
        </p:blipFill>
        <p:spPr>
          <a:xfrm>
            <a:off x="3357554" y="3929066"/>
            <a:ext cx="1857388" cy="2204100"/>
          </a:xfrm>
          <a:prstGeom prst="rect">
            <a:avLst/>
          </a:prstGeom>
        </p:spPr>
      </p:pic>
      <p:sp>
        <p:nvSpPr>
          <p:cNvPr id="11" name="Seta para a direita 10"/>
          <p:cNvSpPr/>
          <p:nvPr/>
        </p:nvSpPr>
        <p:spPr>
          <a:xfrm>
            <a:off x="2643174" y="4786322"/>
            <a:ext cx="857256" cy="50006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Seta para a direita 11"/>
          <p:cNvSpPr/>
          <p:nvPr/>
        </p:nvSpPr>
        <p:spPr>
          <a:xfrm>
            <a:off x="4714876" y="5429264"/>
            <a:ext cx="857256" cy="500066"/>
          </a:xfrm>
          <a:prstGeom prst="right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65</a:t>
            </a:fld>
            <a:endParaRPr lang="pt-BR"/>
          </a:p>
        </p:txBody>
      </p:sp>
    </p:spTree>
  </p:cSld>
  <p:clrMapOvr>
    <a:masterClrMapping/>
  </p:clrMapOvr>
  <p:transition>
    <p:wipe dir="r"/>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rPr>
              <a:t>Armazenando Dados - Arquivos</a:t>
            </a:r>
            <a:endParaRPr lang="pt-BR" sz="3200" dirty="0">
              <a:solidFill>
                <a:srgbClr val="FF0000"/>
              </a:solidFill>
              <a:latin typeface="Calibri" pitchFamily="34" charset="0"/>
            </a:endParaRP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O arquivo eletrônico é a estrutura lógica utilizada para guardar os nossos dados no computador, da mesma forma que o papel guarda os trabalhos feitos à mão (com canetas ou lápis), datilografados em máquinas de escrever, etc. Estes arquivos podem conter informações de qualquer tipo de dados que se possa encontrar em um computador: textos, imagens, vídeos, programas, etc. </a:t>
            </a:r>
          </a:p>
        </p:txBody>
      </p:sp>
      <p:pic>
        <p:nvPicPr>
          <p:cNvPr id="4" name="Imagem 3" descr="documentosddddsd.gif"/>
          <p:cNvPicPr>
            <a:picLocks noChangeAspect="1"/>
          </p:cNvPicPr>
          <p:nvPr/>
        </p:nvPicPr>
        <p:blipFill>
          <a:blip r:embed="rId2"/>
          <a:stretch>
            <a:fillRect/>
          </a:stretch>
        </p:blipFill>
        <p:spPr>
          <a:xfrm>
            <a:off x="6572264" y="4071942"/>
            <a:ext cx="1539231" cy="1643050"/>
          </a:xfrm>
          <a:prstGeom prst="rect">
            <a:avLst/>
          </a:prstGeom>
        </p:spPr>
      </p:pic>
      <p:pic>
        <p:nvPicPr>
          <p:cNvPr id="5" name="Imagem 4" descr="Contract.jpg"/>
          <p:cNvPicPr>
            <a:picLocks noChangeAspect="1"/>
          </p:cNvPicPr>
          <p:nvPr/>
        </p:nvPicPr>
        <p:blipFill>
          <a:blip r:embed="rId3"/>
          <a:srcRect r="25773"/>
          <a:stretch>
            <a:fillRect/>
          </a:stretch>
        </p:blipFill>
        <p:spPr>
          <a:xfrm>
            <a:off x="3571868" y="3857628"/>
            <a:ext cx="1714512" cy="2402204"/>
          </a:xfrm>
          <a:prstGeom prst="rect">
            <a:avLst/>
          </a:prstGeom>
        </p:spPr>
      </p:pic>
      <p:pic>
        <p:nvPicPr>
          <p:cNvPr id="6" name="Imagem 5" descr="documentos-icones-documento_~u21616391.jpg"/>
          <p:cNvPicPr>
            <a:picLocks noChangeAspect="1"/>
          </p:cNvPicPr>
          <p:nvPr/>
        </p:nvPicPr>
        <p:blipFill>
          <a:blip r:embed="rId4"/>
          <a:stretch>
            <a:fillRect/>
          </a:stretch>
        </p:blipFill>
        <p:spPr>
          <a:xfrm>
            <a:off x="571472" y="3857628"/>
            <a:ext cx="1852903" cy="1976430"/>
          </a:xfrm>
          <a:prstGeom prst="rect">
            <a:avLst/>
          </a:prstGeom>
        </p:spPr>
      </p:pic>
      <p:sp>
        <p:nvSpPr>
          <p:cNvPr id="7" name="Marcador de Posição do Número do Diapositivo 6"/>
          <p:cNvSpPr>
            <a:spLocks noGrp="1"/>
          </p:cNvSpPr>
          <p:nvPr>
            <p:ph type="sldNum" sz="quarter" idx="12"/>
          </p:nvPr>
        </p:nvSpPr>
        <p:spPr/>
        <p:txBody>
          <a:bodyPr/>
          <a:lstStyle/>
          <a:p>
            <a:fld id="{2119D8CF-8DEC-4D9F-84EE-ADF04DFF3391}" type="slidenum">
              <a:rPr lang="pt-BR" smtClean="0"/>
              <a:pPr/>
              <a:t>66</a:t>
            </a:fld>
            <a:endParaRPr lang="pt-BR"/>
          </a:p>
        </p:txBody>
      </p:sp>
    </p:spTree>
  </p:cSld>
  <p:clrMapOvr>
    <a:masterClrMapping/>
  </p:clrMapOvr>
  <p:transition>
    <p:wipe dir="r"/>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sz="2800" dirty="0">
                <a:solidFill>
                  <a:schemeClr val="tx1"/>
                </a:solidFill>
                <a:latin typeface="Calibri" pitchFamily="34" charset="0"/>
              </a:rPr>
              <a:t>Windows XP – </a:t>
            </a:r>
            <a:r>
              <a:rPr lang="pt-BR" sz="2800" dirty="0">
                <a:solidFill>
                  <a:srgbClr val="FF0000"/>
                </a:solidFill>
              </a:rPr>
              <a:t>Armazenando Dados - Arquivos</a:t>
            </a:r>
            <a:endParaRPr lang="pt-BR" sz="2800" dirty="0">
              <a:solidFill>
                <a:srgbClr val="FF0000"/>
              </a:solidFill>
              <a:latin typeface="Calibri" pitchFamily="34" charset="0"/>
            </a:endParaRPr>
          </a:p>
        </p:txBody>
      </p:sp>
      <p:sp>
        <p:nvSpPr>
          <p:cNvPr id="2" name="Espaço Reservado para Conteúdo 1"/>
          <p:cNvSpPr>
            <a:spLocks noGrp="1"/>
          </p:cNvSpPr>
          <p:nvPr>
            <p:ph idx="1"/>
          </p:nvPr>
        </p:nvSpPr>
        <p:spPr>
          <a:xfrm>
            <a:off x="285720" y="1000108"/>
            <a:ext cx="8229600" cy="5286412"/>
          </a:xfrm>
        </p:spPr>
        <p:txBody>
          <a:bodyPr>
            <a:normAutofit/>
          </a:bodyPr>
          <a:lstStyle/>
          <a:p>
            <a:r>
              <a:rPr lang="pt-BR" sz="2400" dirty="0">
                <a:latin typeface="Calibri" pitchFamily="34" charset="0"/>
              </a:rPr>
              <a:t>Geralmente o tipo de informação encontrada dentro de um arquivo pode ser prevista observando-se os últimos caracteres do seu nome, após o último ponto (por exemplo, </a:t>
            </a:r>
            <a:r>
              <a:rPr lang="pt-BR" sz="2400" dirty="0" err="1">
                <a:latin typeface="Calibri" pitchFamily="34" charset="0"/>
              </a:rPr>
              <a:t>txt</a:t>
            </a:r>
            <a:r>
              <a:rPr lang="pt-BR" sz="2400" dirty="0">
                <a:latin typeface="Calibri" pitchFamily="34" charset="0"/>
              </a:rPr>
              <a:t> para arquivos de texto sem formatação). Esse conjunto de caracteres é chamado de extensão do arquivo.</a:t>
            </a:r>
          </a:p>
          <a:p>
            <a:r>
              <a:rPr lang="pt-BR" sz="2400" b="1" dirty="0" err="1">
                <a:latin typeface="Calibri" pitchFamily="34" charset="0"/>
              </a:rPr>
              <a:t>ppt</a:t>
            </a:r>
            <a:r>
              <a:rPr lang="pt-BR" sz="2400" dirty="0">
                <a:latin typeface="Calibri" pitchFamily="34" charset="0"/>
              </a:rPr>
              <a:t> - Arquivo do programa de apresentações PowerPoint, da Microsoft. </a:t>
            </a:r>
          </a:p>
          <a:p>
            <a:endParaRPr lang="pt-BR" sz="2400" dirty="0">
              <a:latin typeface="Calibri" pitchFamily="34" charset="0"/>
            </a:endParaRPr>
          </a:p>
          <a:p>
            <a:r>
              <a:rPr lang="pt-BR" sz="2400" b="1" dirty="0" err="1">
                <a:latin typeface="Calibri" pitchFamily="34" charset="0"/>
              </a:rPr>
              <a:t>txt</a:t>
            </a:r>
            <a:r>
              <a:rPr lang="pt-BR" sz="2400" dirty="0">
                <a:latin typeface="Calibri" pitchFamily="34" charset="0"/>
              </a:rPr>
              <a:t> - Arquivo de texto que se abre com qualquer editor de texto. </a:t>
            </a:r>
          </a:p>
          <a:p>
            <a:r>
              <a:rPr lang="pt-BR" sz="2400" b="1" dirty="0" err="1">
                <a:latin typeface="Calibri" pitchFamily="34" charset="0"/>
              </a:rPr>
              <a:t>zip</a:t>
            </a:r>
            <a:r>
              <a:rPr lang="pt-BR" sz="2400" dirty="0">
                <a:latin typeface="Calibri" pitchFamily="34" charset="0"/>
              </a:rPr>
              <a:t> - Formato de compressão. O programa mais popular para comprimir e descomprimir este arquivos é o </a:t>
            </a:r>
            <a:r>
              <a:rPr lang="pt-BR" sz="2400" dirty="0" err="1">
                <a:latin typeface="Calibri" pitchFamily="34" charset="0"/>
              </a:rPr>
              <a:t>WinZip</a:t>
            </a:r>
            <a:r>
              <a:rPr lang="pt-BR" sz="2400" dirty="0">
                <a:latin typeface="Calibri" pitchFamily="34" charset="0"/>
              </a:rPr>
              <a:t>.</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67</a:t>
            </a:fld>
            <a:endParaRPr lang="pt-BR"/>
          </a:p>
        </p:txBody>
      </p:sp>
    </p:spTree>
  </p:cSld>
  <p:clrMapOvr>
    <a:masterClrMapping/>
  </p:clrMapOvr>
  <p:transition>
    <p:wipe dir="r"/>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p:cNvPicPr>
            <a:picLocks noChangeAspect="1" noChangeArrowheads="1"/>
          </p:cNvPicPr>
          <p:nvPr/>
        </p:nvPicPr>
        <p:blipFill>
          <a:blip r:embed="rId2"/>
          <a:srcRect/>
          <a:stretch>
            <a:fillRect/>
          </a:stretch>
        </p:blipFill>
        <p:spPr bwMode="auto">
          <a:xfrm>
            <a:off x="0" y="4786322"/>
            <a:ext cx="9001156" cy="2071678"/>
          </a:xfrm>
          <a:prstGeom prst="rect">
            <a:avLst/>
          </a:prstGeom>
          <a:noFill/>
          <a:ln w="9525">
            <a:noFill/>
            <a:miter lim="800000"/>
            <a:headEnd/>
            <a:tailEnd/>
          </a:ln>
          <a:effectLst/>
        </p:spPr>
      </p:pic>
      <p:sp>
        <p:nvSpPr>
          <p:cNvPr id="4" name="Espaço Reservado para Conteúdo 1"/>
          <p:cNvSpPr txBox="1">
            <a:spLocks/>
          </p:cNvSpPr>
          <p:nvPr/>
        </p:nvSpPr>
        <p:spPr>
          <a:xfrm>
            <a:off x="0" y="0"/>
            <a:ext cx="8229600" cy="4929198"/>
          </a:xfrm>
          <a:prstGeom prst="rect">
            <a:avLst/>
          </a:prstGeom>
        </p:spPr>
        <p:txBody>
          <a:bodyPr>
            <a:normAutofit fontScale="92500"/>
          </a:bodyPr>
          <a:lstStyle/>
          <a:p>
            <a:pPr marL="365760" indent="-256032">
              <a:spcBef>
                <a:spcPts val="400"/>
              </a:spcBef>
              <a:buClr>
                <a:schemeClr val="accent1"/>
              </a:buClr>
              <a:buSzPct val="68000"/>
              <a:buFont typeface="Wingdings 3"/>
              <a:buChar char=""/>
            </a:pPr>
            <a:r>
              <a:rPr lang="pt-BR" sz="2400" b="1" dirty="0">
                <a:latin typeface="Calibri" pitchFamily="34" charset="0"/>
              </a:rPr>
              <a:t>.bmp </a:t>
            </a:r>
            <a:r>
              <a:rPr lang="pt-BR" sz="2400" dirty="0">
                <a:latin typeface="Calibri" pitchFamily="34" charset="0"/>
              </a:rPr>
              <a:t>- arquivo de imagem, pode ser aberto em qualquer visualizador ou editor de imagens e é compatível com todos os programas, inclusive com o próprio sistema operacional (o papel de fundo do Windows, por exemplo, é um arquivo BMP). </a:t>
            </a:r>
          </a:p>
          <a:p>
            <a:pPr marL="365760" indent="-256032">
              <a:spcBef>
                <a:spcPts val="400"/>
              </a:spcBef>
              <a:buClr>
                <a:schemeClr val="accent1"/>
              </a:buClr>
              <a:buSzPct val="68000"/>
              <a:buFont typeface="Wingdings 3"/>
              <a:buChar char=""/>
            </a:pPr>
            <a:r>
              <a:rPr lang="pt-BR" sz="2400" b="1" dirty="0">
                <a:latin typeface="Calibri" pitchFamily="34" charset="0"/>
              </a:rPr>
              <a:t>.com </a:t>
            </a:r>
            <a:r>
              <a:rPr lang="pt-BR" sz="2400" dirty="0">
                <a:latin typeface="Calibri" pitchFamily="34" charset="0"/>
              </a:rPr>
              <a:t>- arquivo executável em ambiente DOS. </a:t>
            </a:r>
          </a:p>
          <a:p>
            <a:pPr marL="365760" indent="-256032">
              <a:spcBef>
                <a:spcPts val="400"/>
              </a:spcBef>
              <a:buClr>
                <a:schemeClr val="accent1"/>
              </a:buClr>
              <a:buSzPct val="68000"/>
              <a:buFont typeface="Wingdings 3"/>
              <a:buChar char=""/>
            </a:pPr>
            <a:r>
              <a:rPr lang="pt-BR" sz="2400" b="1" dirty="0">
                <a:latin typeface="Calibri" pitchFamily="34" charset="0"/>
              </a:rPr>
              <a:t>.</a:t>
            </a:r>
            <a:r>
              <a:rPr lang="pt-BR" sz="2400" b="1" dirty="0" err="1">
                <a:latin typeface="Calibri" pitchFamily="34" charset="0"/>
              </a:rPr>
              <a:t>jpeg</a:t>
            </a:r>
            <a:r>
              <a:rPr lang="pt-BR" sz="2400" dirty="0">
                <a:latin typeface="Calibri" pitchFamily="34" charset="0"/>
              </a:rPr>
              <a:t> - Arquivo de imagem padrão bitmap comprimido.</a:t>
            </a:r>
          </a:p>
          <a:p>
            <a:pPr marL="365760" indent="-256032">
              <a:spcBef>
                <a:spcPts val="400"/>
              </a:spcBef>
              <a:buClr>
                <a:schemeClr val="accent1"/>
              </a:buClr>
              <a:buSzPct val="68000"/>
              <a:buFont typeface="Wingdings 3"/>
              <a:buChar char=""/>
            </a:pPr>
            <a:r>
              <a:rPr lang="pt-BR" sz="2400" dirty="0">
                <a:latin typeface="Calibri" pitchFamily="34" charset="0"/>
              </a:rPr>
              <a:t>.</a:t>
            </a:r>
            <a:r>
              <a:rPr lang="pt-BR" sz="2400" b="1" dirty="0" err="1">
                <a:latin typeface="Calibri" pitchFamily="34" charset="0"/>
              </a:rPr>
              <a:t>pdf</a:t>
            </a:r>
            <a:r>
              <a:rPr lang="pt-BR" sz="2400" b="1" dirty="0">
                <a:latin typeface="Calibri" pitchFamily="34" charset="0"/>
              </a:rPr>
              <a:t> </a:t>
            </a:r>
            <a:r>
              <a:rPr lang="pt-BR" sz="2400" dirty="0">
                <a:latin typeface="Calibri" pitchFamily="34" charset="0"/>
              </a:rPr>
              <a:t>- Formato de documento eletrônico usado pelo programa Adobe </a:t>
            </a:r>
            <a:r>
              <a:rPr lang="pt-BR" sz="2400" dirty="0" err="1">
                <a:latin typeface="Calibri" pitchFamily="34" charset="0"/>
              </a:rPr>
              <a:t>Acrobat</a:t>
            </a:r>
            <a:r>
              <a:rPr lang="pt-BR" sz="2400" dirty="0">
                <a:latin typeface="Calibri" pitchFamily="34" charset="0"/>
              </a:rPr>
              <a:t> </a:t>
            </a:r>
            <a:r>
              <a:rPr lang="pt-BR" sz="2400" dirty="0" err="1">
                <a:latin typeface="Calibri" pitchFamily="34" charset="0"/>
              </a:rPr>
              <a:t>Reader</a:t>
            </a:r>
            <a:r>
              <a:rPr lang="pt-BR" sz="2400" dirty="0">
                <a:latin typeface="Calibri" pitchFamily="34" charset="0"/>
              </a:rPr>
              <a:t>.</a:t>
            </a:r>
          </a:p>
          <a:p>
            <a:pPr marL="365760" indent="-256032">
              <a:spcBef>
                <a:spcPts val="400"/>
              </a:spcBef>
              <a:buClr>
                <a:schemeClr val="accent1"/>
              </a:buClr>
              <a:buSzPct val="68000"/>
              <a:buFont typeface="Wingdings 3"/>
              <a:buChar char=""/>
            </a:pPr>
            <a:r>
              <a:rPr lang="pt-BR" sz="2400" b="1" dirty="0">
                <a:latin typeface="Calibri" pitchFamily="34" charset="0"/>
              </a:rPr>
              <a:t>.</a:t>
            </a:r>
            <a:r>
              <a:rPr lang="pt-BR" sz="2400" b="1" dirty="0" err="1">
                <a:latin typeface="Calibri" pitchFamily="34" charset="0"/>
              </a:rPr>
              <a:t>pps</a:t>
            </a:r>
            <a:r>
              <a:rPr lang="pt-BR" sz="2400" b="1" dirty="0">
                <a:latin typeface="Calibri" pitchFamily="34" charset="0"/>
              </a:rPr>
              <a:t> </a:t>
            </a:r>
            <a:r>
              <a:rPr lang="pt-BR" sz="2400" dirty="0">
                <a:latin typeface="Calibri" pitchFamily="34" charset="0"/>
              </a:rPr>
              <a:t>- Arquivo de apresentações do Microsoft PowerPoint </a:t>
            </a:r>
          </a:p>
          <a:p>
            <a:pPr marL="365760" indent="-256032">
              <a:spcBef>
                <a:spcPts val="400"/>
              </a:spcBef>
              <a:buClr>
                <a:schemeClr val="accent1"/>
              </a:buClr>
              <a:buSzPct val="68000"/>
              <a:buFont typeface="Wingdings 3"/>
              <a:buChar char=""/>
            </a:pPr>
            <a:r>
              <a:rPr lang="pt-BR" sz="2400" b="1" dirty="0">
                <a:latin typeface="Calibri" pitchFamily="34" charset="0"/>
              </a:rPr>
              <a:t>.</a:t>
            </a:r>
            <a:r>
              <a:rPr lang="pt-BR" sz="2400" b="1" dirty="0" err="1">
                <a:latin typeface="Calibri" pitchFamily="34" charset="0"/>
              </a:rPr>
              <a:t>doc</a:t>
            </a:r>
            <a:r>
              <a:rPr lang="pt-BR" sz="2400" b="1" dirty="0">
                <a:latin typeface="Calibri" pitchFamily="34" charset="0"/>
              </a:rPr>
              <a:t> </a:t>
            </a:r>
            <a:r>
              <a:rPr lang="pt-BR" sz="2400" dirty="0">
                <a:latin typeface="Calibri" pitchFamily="34" charset="0"/>
              </a:rPr>
              <a:t>- Microsoft Word </a:t>
            </a:r>
            <a:r>
              <a:rPr lang="pt-BR" sz="2400" dirty="0" err="1">
                <a:latin typeface="Calibri" pitchFamily="34" charset="0"/>
              </a:rPr>
              <a:t>document</a:t>
            </a:r>
            <a:r>
              <a:rPr lang="pt-BR" sz="2400" dirty="0">
                <a:latin typeface="Calibri" pitchFamily="34" charset="0"/>
              </a:rPr>
              <a:t> - Arquivo de texto capaz de armazenar dados referentes ao formato do texto que contém. Para editá-lo é preciso ter o Microsoft Word ou a ferramenta de sistema Wordpad (bloco de notas), entre outros editores de texto. </a:t>
            </a:r>
          </a:p>
          <a:p>
            <a:pPr marL="365760" indent="-256032">
              <a:spcBef>
                <a:spcPts val="400"/>
              </a:spcBef>
              <a:buClr>
                <a:schemeClr val="accent1"/>
              </a:buClr>
              <a:buSzPct val="68000"/>
              <a:buFont typeface="Wingdings 3"/>
              <a:buChar char=""/>
            </a:pPr>
            <a:endParaRPr lang="pt-BR" sz="2400" dirty="0">
              <a:latin typeface="Calibri" pitchFamily="34" charset="0"/>
            </a:endParaRPr>
          </a:p>
          <a:p>
            <a:pPr marL="365760" indent="-256032">
              <a:spcBef>
                <a:spcPts val="400"/>
              </a:spcBef>
              <a:buClr>
                <a:schemeClr val="accent1"/>
              </a:buClr>
              <a:buSzPct val="68000"/>
              <a:buFont typeface="Wingdings 3"/>
              <a:buChar char=""/>
            </a:pPr>
            <a:endParaRPr lang="pt-BR" sz="2400" dirty="0">
              <a:latin typeface="Calibri" pitchFamily="34" charset="0"/>
            </a:endParaRPr>
          </a:p>
          <a:p>
            <a:pPr marL="365760" indent="-256032">
              <a:spcBef>
                <a:spcPts val="400"/>
              </a:spcBef>
              <a:buClr>
                <a:schemeClr val="accent1"/>
              </a:buClr>
              <a:buSzPct val="68000"/>
              <a:buFont typeface="Wingdings 3"/>
              <a:buChar char=""/>
            </a:pPr>
            <a:endParaRPr kumimoji="0" lang="pt-BR" sz="2400" b="0" i="0" u="none" strike="noStrike" kern="1200" cap="none" spc="0" normalizeH="0" baseline="0" noProof="0" dirty="0">
              <a:ln>
                <a:noFill/>
              </a:ln>
              <a:solidFill>
                <a:schemeClr val="tx1"/>
              </a:solidFill>
              <a:effectLst/>
              <a:uLnTx/>
              <a:uFillTx/>
              <a:latin typeface="Calibri" pitchFamily="34" charset="0"/>
            </a:endParaRP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68</a:t>
            </a:fld>
            <a:endParaRPr lang="pt-BR"/>
          </a:p>
        </p:txBody>
      </p:sp>
    </p:spTree>
  </p:cSld>
  <p:clrMapOvr>
    <a:masterClrMapping/>
  </p:clrMapOvr>
  <p:transition>
    <p:wipe dir="r"/>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p:cNvPicPr>
            <a:picLocks noChangeAspect="1" noChangeArrowheads="1"/>
          </p:cNvPicPr>
          <p:nvPr/>
        </p:nvPicPr>
        <p:blipFill>
          <a:blip r:embed="rId2"/>
          <a:srcRect t="13595" r="3092" b="2700"/>
          <a:stretch>
            <a:fillRect/>
          </a:stretch>
        </p:blipFill>
        <p:spPr bwMode="auto">
          <a:xfrm>
            <a:off x="1355009" y="0"/>
            <a:ext cx="6931767" cy="685800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69</a:t>
            </a:fld>
            <a:endParaRPr lang="pt-BR"/>
          </a:p>
        </p:txBody>
      </p:sp>
    </p:spTree>
  </p:cSld>
  <p:clrMapOvr>
    <a:masterClrMapping/>
  </p:clrMapOvr>
  <p:transition>
    <p:wipe dir="r"/>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mj-lt"/>
                <a:ea typeface="+mj-ea"/>
                <a:cs typeface="+mj-cs"/>
              </a:rPr>
              <a:t>Armazenando Dados - Pastas</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sp>
        <p:nvSpPr>
          <p:cNvPr id="3" name="Espaço Reservado para Conteúdo 1"/>
          <p:cNvSpPr txBox="1">
            <a:spLocks/>
          </p:cNvSpPr>
          <p:nvPr/>
        </p:nvSpPr>
        <p:spPr>
          <a:xfrm>
            <a:off x="285720" y="714356"/>
            <a:ext cx="8229600" cy="3000396"/>
          </a:xfrm>
          <a:prstGeom prst="rect">
            <a:avLst/>
          </a:prstGeom>
        </p:spPr>
        <p:txBody>
          <a:bodyPr>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endParaRPr>
          </a:p>
        </p:txBody>
      </p:sp>
      <p:pic>
        <p:nvPicPr>
          <p:cNvPr id="4" name="Imagem 3" descr="arquivo-de-documentos--malinha-de-classificacao-230638z0.jpg"/>
          <p:cNvPicPr>
            <a:picLocks noChangeAspect="1"/>
          </p:cNvPicPr>
          <p:nvPr/>
        </p:nvPicPr>
        <p:blipFill>
          <a:blip r:embed="rId2"/>
          <a:stretch>
            <a:fillRect/>
          </a:stretch>
        </p:blipFill>
        <p:spPr>
          <a:xfrm>
            <a:off x="642910" y="3786190"/>
            <a:ext cx="1724004" cy="1737907"/>
          </a:xfrm>
          <a:prstGeom prst="rect">
            <a:avLst/>
          </a:prstGeom>
        </p:spPr>
      </p:pic>
      <p:pic>
        <p:nvPicPr>
          <p:cNvPr id="5" name="Imagem 4" descr="uma-pasta-suspensa.gif"/>
          <p:cNvPicPr>
            <a:picLocks noChangeAspect="1"/>
          </p:cNvPicPr>
          <p:nvPr/>
        </p:nvPicPr>
        <p:blipFill>
          <a:blip r:embed="rId3"/>
          <a:stretch>
            <a:fillRect/>
          </a:stretch>
        </p:blipFill>
        <p:spPr>
          <a:xfrm>
            <a:off x="3214678" y="3857628"/>
            <a:ext cx="2227374" cy="1809741"/>
          </a:xfrm>
          <a:prstGeom prst="rect">
            <a:avLst/>
          </a:prstGeom>
        </p:spPr>
      </p:pic>
      <p:sp>
        <p:nvSpPr>
          <p:cNvPr id="7" name="Espaço Reservado para Conteúdo 1"/>
          <p:cNvSpPr txBox="1">
            <a:spLocks/>
          </p:cNvSpPr>
          <p:nvPr/>
        </p:nvSpPr>
        <p:spPr>
          <a:xfrm>
            <a:off x="285720" y="714356"/>
            <a:ext cx="8229600" cy="2714644"/>
          </a:xfrm>
          <a:prstGeom prst="rect">
            <a:avLst/>
          </a:prstGeom>
        </p:spPr>
        <p:txBody>
          <a:bodyPr>
            <a:normAutofit/>
          </a:bodyPr>
          <a:lstStyle/>
          <a:p>
            <a:pPr marL="365760" lvl="0" indent="-256032">
              <a:spcBef>
                <a:spcPts val="400"/>
              </a:spcBef>
              <a:buClr>
                <a:schemeClr val="accent1"/>
              </a:buClr>
              <a:buSzPct val="68000"/>
              <a:buFont typeface="Wingdings 3"/>
              <a:buChar char=""/>
            </a:pPr>
            <a:r>
              <a:rPr lang="pt-BR" sz="2400" dirty="0">
                <a:latin typeface="Calibri" pitchFamily="34" charset="0"/>
              </a:rPr>
              <a:t>Pastas, em informática, utilizada para organizar arquivos em um computador. Diretório é uma pasta que contém referências a outros arquivos. Uma Pasta </a:t>
            </a:r>
            <a:r>
              <a:rPr lang="pt-BR" sz="2400">
                <a:latin typeface="Calibri" pitchFamily="34" charset="0"/>
              </a:rPr>
              <a:t>(diretório) </a:t>
            </a:r>
            <a:r>
              <a:rPr lang="pt-BR" sz="2400" dirty="0">
                <a:latin typeface="Calibri" pitchFamily="34" charset="0"/>
              </a:rPr>
              <a:t>pode conter referências a arquivos e diretórios, que podem conter também outras referências a arquivos e diretórios. Isso pode se estender bastante. Pode-se ter, por exemplo, vinte diretórios, um dentro do outro.</a:t>
            </a:r>
          </a:p>
        </p:txBody>
      </p:sp>
      <p:pic>
        <p:nvPicPr>
          <p:cNvPr id="8" name="Imagem 7" descr="armario-alto-milano-detalhe-2-g.jpg"/>
          <p:cNvPicPr>
            <a:picLocks noChangeAspect="1"/>
          </p:cNvPicPr>
          <p:nvPr/>
        </p:nvPicPr>
        <p:blipFill>
          <a:blip r:embed="rId4"/>
          <a:stretch>
            <a:fillRect/>
          </a:stretch>
        </p:blipFill>
        <p:spPr>
          <a:xfrm>
            <a:off x="5929322" y="3143248"/>
            <a:ext cx="2428892" cy="3101958"/>
          </a:xfrm>
          <a:prstGeom prst="rect">
            <a:avLst/>
          </a:prstGeom>
        </p:spPr>
      </p:pic>
      <p:sp>
        <p:nvSpPr>
          <p:cNvPr id="6" name="Marcador de Posição do Número do Diapositivo 5"/>
          <p:cNvSpPr>
            <a:spLocks noGrp="1"/>
          </p:cNvSpPr>
          <p:nvPr>
            <p:ph type="sldNum" sz="quarter" idx="12"/>
          </p:nvPr>
        </p:nvSpPr>
        <p:spPr/>
        <p:txBody>
          <a:bodyPr/>
          <a:lstStyle/>
          <a:p>
            <a:fld id="{2119D8CF-8DEC-4D9F-84EE-ADF04DFF3391}" type="slidenum">
              <a:rPr lang="pt-BR" smtClean="0"/>
              <a:pPr/>
              <a:t>70</a:t>
            </a:fld>
            <a:endParaRPr lang="pt-BR"/>
          </a:p>
        </p:txBody>
      </p:sp>
    </p:spTree>
  </p:cSld>
  <p:clrMapOvr>
    <a:masterClrMapping/>
  </p:clrMapOvr>
  <p:transition>
    <p:wipe dir="r"/>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p:cNvPicPr>
            <a:picLocks noChangeAspect="1" noChangeArrowheads="1"/>
          </p:cNvPicPr>
          <p:nvPr/>
        </p:nvPicPr>
        <p:blipFill>
          <a:blip r:embed="rId2"/>
          <a:srcRect t="15734" r="83333" b="26573"/>
          <a:stretch>
            <a:fillRect/>
          </a:stretch>
        </p:blipFill>
        <p:spPr bwMode="auto">
          <a:xfrm>
            <a:off x="4357686" y="4000504"/>
            <a:ext cx="2071702" cy="2071702"/>
          </a:xfrm>
          <a:prstGeom prst="rect">
            <a:avLst/>
          </a:prstGeom>
          <a:noFill/>
          <a:ln w="9525">
            <a:noFill/>
            <a:miter lim="800000"/>
            <a:headEnd/>
            <a:tailEnd/>
          </a:ln>
          <a:effectLst/>
        </p:spPr>
      </p:pic>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rPr>
              <a:t>Armazenando Dados - Arquivos</a:t>
            </a:r>
            <a:endParaRPr lang="pt-BR" sz="3200" dirty="0">
              <a:solidFill>
                <a:srgbClr val="FF0000"/>
              </a:solidFill>
              <a:latin typeface="Calibri" pitchFamily="34" charset="0"/>
            </a:endParaRPr>
          </a:p>
        </p:txBody>
      </p:sp>
      <p:pic>
        <p:nvPicPr>
          <p:cNvPr id="8" name="Imagem 7" descr="8451804941207680.jpg"/>
          <p:cNvPicPr>
            <a:picLocks noChangeAspect="1"/>
          </p:cNvPicPr>
          <p:nvPr/>
        </p:nvPicPr>
        <p:blipFill>
          <a:blip r:embed="rId3"/>
          <a:stretch>
            <a:fillRect/>
          </a:stretch>
        </p:blipFill>
        <p:spPr>
          <a:xfrm>
            <a:off x="6858016" y="857232"/>
            <a:ext cx="1947672" cy="1938528"/>
          </a:xfrm>
          <a:prstGeom prst="rect">
            <a:avLst/>
          </a:prstGeom>
        </p:spPr>
      </p:pic>
      <p:pic>
        <p:nvPicPr>
          <p:cNvPr id="9" name="Imagem 8" descr="uma-pasta-suspensa.gif"/>
          <p:cNvPicPr>
            <a:picLocks noChangeAspect="1"/>
          </p:cNvPicPr>
          <p:nvPr/>
        </p:nvPicPr>
        <p:blipFill>
          <a:blip r:embed="rId4"/>
          <a:stretch>
            <a:fillRect/>
          </a:stretch>
        </p:blipFill>
        <p:spPr>
          <a:xfrm>
            <a:off x="2428860" y="1285860"/>
            <a:ext cx="1289533" cy="1047746"/>
          </a:xfrm>
          <a:prstGeom prst="rect">
            <a:avLst/>
          </a:prstGeom>
        </p:spPr>
      </p:pic>
      <p:pic>
        <p:nvPicPr>
          <p:cNvPr id="10" name="Imagem 9" descr="202140.jpg"/>
          <p:cNvPicPr>
            <a:picLocks noChangeAspect="1"/>
          </p:cNvPicPr>
          <p:nvPr/>
        </p:nvPicPr>
        <p:blipFill>
          <a:blip r:embed="rId5"/>
          <a:stretch>
            <a:fillRect/>
          </a:stretch>
        </p:blipFill>
        <p:spPr>
          <a:xfrm>
            <a:off x="4572000" y="1000108"/>
            <a:ext cx="1285884" cy="1525916"/>
          </a:xfrm>
          <a:prstGeom prst="rect">
            <a:avLst/>
          </a:prstGeom>
        </p:spPr>
      </p:pic>
      <p:pic>
        <p:nvPicPr>
          <p:cNvPr id="11" name="Imagem 10" descr="Contract.jpg"/>
          <p:cNvPicPr>
            <a:picLocks noChangeAspect="1"/>
          </p:cNvPicPr>
          <p:nvPr/>
        </p:nvPicPr>
        <p:blipFill>
          <a:blip r:embed="rId6" cstate="print"/>
          <a:srcRect r="30500"/>
          <a:stretch>
            <a:fillRect/>
          </a:stretch>
        </p:blipFill>
        <p:spPr>
          <a:xfrm>
            <a:off x="571472" y="1285860"/>
            <a:ext cx="731988" cy="1095348"/>
          </a:xfrm>
          <a:prstGeom prst="rect">
            <a:avLst/>
          </a:prstGeom>
        </p:spPr>
      </p:pic>
      <p:pic>
        <p:nvPicPr>
          <p:cNvPr id="12" name="Imagem 11" descr="21383501_4.jpg"/>
          <p:cNvPicPr>
            <a:picLocks noChangeAspect="1"/>
          </p:cNvPicPr>
          <p:nvPr/>
        </p:nvPicPr>
        <p:blipFill>
          <a:blip r:embed="rId7"/>
          <a:srcRect t="20000" b="21250"/>
          <a:stretch>
            <a:fillRect/>
          </a:stretch>
        </p:blipFill>
        <p:spPr>
          <a:xfrm>
            <a:off x="6500826" y="4357694"/>
            <a:ext cx="2643174" cy="1552875"/>
          </a:xfrm>
          <a:prstGeom prst="rect">
            <a:avLst/>
          </a:prstGeom>
        </p:spPr>
      </p:pic>
      <p:pic>
        <p:nvPicPr>
          <p:cNvPr id="1026" name="Picture 2"/>
          <p:cNvPicPr>
            <a:picLocks noChangeAspect="1" noChangeArrowheads="1"/>
          </p:cNvPicPr>
          <p:nvPr/>
        </p:nvPicPr>
        <p:blipFill>
          <a:blip r:embed="rId8"/>
          <a:srcRect l="26316" r="15789"/>
          <a:stretch>
            <a:fillRect/>
          </a:stretch>
        </p:blipFill>
        <p:spPr bwMode="auto">
          <a:xfrm>
            <a:off x="2428860" y="4071942"/>
            <a:ext cx="1571636" cy="1842582"/>
          </a:xfrm>
          <a:prstGeom prst="rect">
            <a:avLst/>
          </a:prstGeom>
          <a:noFill/>
          <a:ln w="9525">
            <a:noFill/>
            <a:miter lim="800000"/>
            <a:headEnd/>
            <a:tailEnd/>
          </a:ln>
          <a:effectLst/>
        </p:spPr>
      </p:pic>
      <p:pic>
        <p:nvPicPr>
          <p:cNvPr id="1027" name="Picture 3"/>
          <p:cNvPicPr>
            <a:picLocks noChangeAspect="1" noChangeArrowheads="1"/>
          </p:cNvPicPr>
          <p:nvPr/>
        </p:nvPicPr>
        <p:blipFill>
          <a:blip r:embed="rId9"/>
          <a:srcRect l="21617" t="18160" r="13876" b="14622"/>
          <a:stretch>
            <a:fillRect/>
          </a:stretch>
        </p:blipFill>
        <p:spPr bwMode="auto">
          <a:xfrm>
            <a:off x="142844" y="4357694"/>
            <a:ext cx="1785950" cy="1357322"/>
          </a:xfrm>
          <a:prstGeom prst="rect">
            <a:avLst/>
          </a:prstGeom>
          <a:noFill/>
          <a:ln w="9525">
            <a:noFill/>
            <a:miter lim="800000"/>
            <a:headEnd/>
            <a:tailEnd/>
          </a:ln>
          <a:effectLst/>
        </p:spPr>
      </p:pic>
      <p:sp>
        <p:nvSpPr>
          <p:cNvPr id="16" name="CaixaDeTexto 15"/>
          <p:cNvSpPr txBox="1"/>
          <p:nvPr/>
        </p:nvSpPr>
        <p:spPr>
          <a:xfrm>
            <a:off x="285688" y="3071810"/>
            <a:ext cx="8858312" cy="369332"/>
          </a:xfrm>
          <a:prstGeom prst="rect">
            <a:avLst/>
          </a:prstGeom>
          <a:noFill/>
        </p:spPr>
        <p:txBody>
          <a:bodyPr wrap="square" rtlCol="0">
            <a:spAutoFit/>
          </a:bodyPr>
          <a:lstStyle/>
          <a:p>
            <a:r>
              <a:rPr lang="pt-BR" dirty="0"/>
              <a:t>ARQUIVO	   SUB-PASTA	            PASTA            DISCO LOCAL C: (HD)</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71</a:t>
            </a:fld>
            <a:endParaRPr lang="pt-BR"/>
          </a:p>
        </p:txBody>
      </p:sp>
    </p:spTree>
  </p:cSld>
  <p:clrMapOvr>
    <a:masterClrMapping/>
  </p:clrMapOvr>
  <p:transition>
    <p:wipe dir="r"/>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ângulo 6"/>
          <p:cNvSpPr/>
          <p:nvPr/>
        </p:nvSpPr>
        <p:spPr>
          <a:xfrm>
            <a:off x="0" y="1071546"/>
            <a:ext cx="4429124" cy="3970318"/>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Windows </a:t>
            </a:r>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XP</a:t>
            </a:r>
          </a:p>
          <a:p>
            <a:endPar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endParaRPr>
          </a:p>
          <a:p>
            <a:r>
              <a:rPr lang="pt-BR" sz="4400" dirty="0">
                <a:solidFill>
                  <a:srgbClr val="FF0000"/>
                </a:solidFill>
              </a:rPr>
              <a:t>Gerenciamento de Arquivos e Pastas</a:t>
            </a:r>
            <a:endParaRPr lang="pt-BR" sz="4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endParaRPr>
          </a:p>
        </p:txBody>
      </p:sp>
      <p:pic>
        <p:nvPicPr>
          <p:cNvPr id="1026" name="Picture 2" descr="D:\BACKUP - MEUS DOCUMENTOS\ADEMIR MATHIAS - SENAC\Imagens Variadas\Pc Win.jpg"/>
          <p:cNvPicPr>
            <a:picLocks noChangeAspect="1" noChangeArrowheads="1"/>
          </p:cNvPicPr>
          <p:nvPr/>
        </p:nvPicPr>
        <p:blipFill>
          <a:blip r:embed="rId2"/>
          <a:srcRect/>
          <a:stretch>
            <a:fillRect/>
          </a:stretch>
        </p:blipFill>
        <p:spPr bwMode="auto">
          <a:xfrm>
            <a:off x="4143372" y="0"/>
            <a:ext cx="4767634" cy="3836992"/>
          </a:xfrm>
          <a:prstGeom prst="rect">
            <a:avLst/>
          </a:prstGeom>
          <a:noFill/>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72</a:t>
            </a:fld>
            <a:endParaRPr lang="pt-BR"/>
          </a:p>
        </p:txBody>
      </p:sp>
    </p:spTree>
  </p:cSld>
  <p:clrMapOvr>
    <a:masterClrMapping/>
  </p:clrMapOvr>
  <p:transition>
    <p:wipe dir="r"/>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a:t>
            </a:r>
          </a:p>
        </p:txBody>
      </p:sp>
      <p:sp>
        <p:nvSpPr>
          <p:cNvPr id="2" name="Espaço Reservado para Conteúdo 1"/>
          <p:cNvSpPr>
            <a:spLocks noGrp="1"/>
          </p:cNvSpPr>
          <p:nvPr>
            <p:ph idx="1"/>
          </p:nvPr>
        </p:nvSpPr>
        <p:spPr>
          <a:xfrm>
            <a:off x="285720" y="928670"/>
            <a:ext cx="8229600" cy="2286016"/>
          </a:xfrm>
        </p:spPr>
        <p:txBody>
          <a:bodyPr>
            <a:normAutofit/>
          </a:bodyPr>
          <a:lstStyle/>
          <a:p>
            <a:r>
              <a:rPr lang="pt-BR" sz="2400" dirty="0">
                <a:latin typeface="Calibri" pitchFamily="34" charset="0"/>
              </a:rPr>
              <a:t>Windows Explorer (“Explorador do Windows”) é um gerenciador de arquivos e pastas do sistema Windows. Ou seja, é utilizado para a cópia, exclusão, organização, movimentação e todas as atividades de gerenciamento de arquivos, podendo também ser utilizado para a instalação de</a:t>
            </a:r>
          </a:p>
        </p:txBody>
      </p:sp>
      <p:pic>
        <p:nvPicPr>
          <p:cNvPr id="5" name="Imagem 4" descr="ecnologia-informatica-selecciona-software-de-auto-venda-e-pre-venda-do-grupo-idsys-software-de-auto-venda-e-pre-venda-do-grupo-idsys-179476-FGR.jpg"/>
          <p:cNvPicPr>
            <a:picLocks noChangeAspect="1"/>
          </p:cNvPicPr>
          <p:nvPr/>
        </p:nvPicPr>
        <p:blipFill>
          <a:blip r:embed="rId2"/>
          <a:srcRect t="16666" b="13541"/>
          <a:stretch>
            <a:fillRect/>
          </a:stretch>
        </p:blipFill>
        <p:spPr>
          <a:xfrm>
            <a:off x="4274524" y="3214686"/>
            <a:ext cx="4708478" cy="3286148"/>
          </a:xfrm>
          <a:prstGeom prst="rect">
            <a:avLst/>
          </a:prstGeom>
        </p:spPr>
      </p:pic>
      <p:pic>
        <p:nvPicPr>
          <p:cNvPr id="6" name="Imagem 5" descr="AOI3MOMCAMP5WNDCAQ9CO0XCADW7BZECA4KKE6MCAE7REDLCAZDTS2XCAYK4XDLCAUKN71HCALG646CCAS1WIIOCAHAA5LJCAW92928CAV4N0ZXCAOGWOENCAQJJISICAN6J2XPCAYT83RC.jpg"/>
          <p:cNvPicPr>
            <a:picLocks noChangeAspect="1"/>
          </p:cNvPicPr>
          <p:nvPr/>
        </p:nvPicPr>
        <p:blipFill>
          <a:blip r:embed="rId3"/>
          <a:stretch>
            <a:fillRect/>
          </a:stretch>
        </p:blipFill>
        <p:spPr>
          <a:xfrm>
            <a:off x="357158" y="2786058"/>
            <a:ext cx="3000396" cy="3000396"/>
          </a:xfrm>
          <a:prstGeom prst="rect">
            <a:avLst/>
          </a:prstGeom>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73</a:t>
            </a:fld>
            <a:endParaRPr lang="pt-BR"/>
          </a:p>
        </p:txBody>
      </p:sp>
    </p:spTree>
  </p:cSld>
  <p:clrMapOvr>
    <a:masterClrMapping/>
  </p:clrMapOvr>
  <p:transition>
    <p:wipe dir="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m 7" descr="planta_01b.jpg"/>
          <p:cNvPicPr>
            <a:picLocks noChangeAspect="1"/>
          </p:cNvPicPr>
          <p:nvPr/>
        </p:nvPicPr>
        <p:blipFill>
          <a:blip r:embed="rId2"/>
          <a:stretch>
            <a:fillRect/>
          </a:stretch>
        </p:blipFill>
        <p:spPr>
          <a:xfrm>
            <a:off x="5000628" y="3890278"/>
            <a:ext cx="3857619" cy="2824870"/>
          </a:xfrm>
          <a:prstGeom prst="rect">
            <a:avLst/>
          </a:prstGeom>
        </p:spPr>
      </p:pic>
      <p:sp>
        <p:nvSpPr>
          <p:cNvPr id="4"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Windows Explorer</a:t>
            </a:r>
          </a:p>
        </p:txBody>
      </p:sp>
      <p:sp>
        <p:nvSpPr>
          <p:cNvPr id="5" name="Espaço Reservado para Conteúdo 1"/>
          <p:cNvSpPr txBox="1">
            <a:spLocks/>
          </p:cNvSpPr>
          <p:nvPr/>
        </p:nvSpPr>
        <p:spPr>
          <a:xfrm>
            <a:off x="0" y="785794"/>
            <a:ext cx="9144000" cy="3786214"/>
          </a:xfrm>
          <a:prstGeom prst="rect">
            <a:avLst/>
          </a:prstGeom>
        </p:spPr>
        <p:txBody>
          <a:bodyPr>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lang="pt-BR" sz="2400" dirty="0">
                <a:latin typeface="Calibri" pitchFamily="34" charset="0"/>
              </a:rPr>
              <a:t>Para melhor compreender essa área do Windows, tome o seguinte exemplo: </a:t>
            </a:r>
          </a:p>
          <a:p>
            <a:pPr marL="822960" lvl="1" indent="-256032">
              <a:spcBef>
                <a:spcPts val="400"/>
              </a:spcBef>
              <a:buClr>
                <a:schemeClr val="accent1"/>
              </a:buClr>
              <a:buSzPct val="68000"/>
              <a:defRPr/>
            </a:pPr>
            <a:r>
              <a:rPr lang="pt-BR" sz="2400" dirty="0">
                <a:latin typeface="Calibri" pitchFamily="34" charset="0"/>
              </a:rPr>
              <a:t>	“Imagine se você tivesse uma visão privilegiada do seu ambiente de trabalho, casa ou até mesmo do seu quarto, visão assim em 3d como uma maquete virtual, daquelas que os engenheiros utilizam para demonstrar suas idéias futuras. E se pudéssemos interagir com esse ambiente, isso nos ajudaria a organizar melhor o nosso espaço melhorando também a busca por objetos e pertences.”</a:t>
            </a:r>
            <a:endPar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endParaRPr>
          </a:p>
        </p:txBody>
      </p:sp>
      <p:pic>
        <p:nvPicPr>
          <p:cNvPr id="6" name="Imagem 5" descr="vmo0402.jpg"/>
          <p:cNvPicPr>
            <a:picLocks noChangeAspect="1"/>
          </p:cNvPicPr>
          <p:nvPr/>
        </p:nvPicPr>
        <p:blipFill>
          <a:blip r:embed="rId3"/>
          <a:stretch>
            <a:fillRect/>
          </a:stretch>
        </p:blipFill>
        <p:spPr>
          <a:xfrm>
            <a:off x="1928794" y="4000504"/>
            <a:ext cx="2143140" cy="1984548"/>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74</a:t>
            </a:fld>
            <a:endParaRPr lang="pt-BR"/>
          </a:p>
        </p:txBody>
      </p:sp>
    </p:spTree>
  </p:cSld>
  <p:clrMapOvr>
    <a:masterClrMapping/>
  </p:clrMapOvr>
  <p:transition>
    <p:wipe dir="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Windows Explorer</a:t>
            </a:r>
          </a:p>
        </p:txBody>
      </p:sp>
      <p:pic>
        <p:nvPicPr>
          <p:cNvPr id="3" name="Imagem 2" descr="planta_escritorio.jpg"/>
          <p:cNvPicPr>
            <a:picLocks noChangeAspect="1"/>
          </p:cNvPicPr>
          <p:nvPr/>
        </p:nvPicPr>
        <p:blipFill>
          <a:blip r:embed="rId2"/>
          <a:srcRect l="3960" t="4210" r="3960" b="4507"/>
          <a:stretch>
            <a:fillRect/>
          </a:stretch>
        </p:blipFill>
        <p:spPr>
          <a:xfrm>
            <a:off x="2357422" y="785794"/>
            <a:ext cx="6643734" cy="5786478"/>
          </a:xfrm>
          <a:prstGeom prst="rect">
            <a:avLst/>
          </a:prstGeom>
        </p:spPr>
      </p:pic>
      <p:sp>
        <p:nvSpPr>
          <p:cNvPr id="4" name="Retângulo 3"/>
          <p:cNvSpPr/>
          <p:nvPr/>
        </p:nvSpPr>
        <p:spPr>
          <a:xfrm>
            <a:off x="2357422" y="1000108"/>
            <a:ext cx="883575"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36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HD</a:t>
            </a:r>
          </a:p>
        </p:txBody>
      </p:sp>
      <p:pic>
        <p:nvPicPr>
          <p:cNvPr id="9" name="Picture 2"/>
          <p:cNvPicPr>
            <a:picLocks noChangeAspect="1" noChangeArrowheads="1"/>
          </p:cNvPicPr>
          <p:nvPr/>
        </p:nvPicPr>
        <p:blipFill>
          <a:blip r:embed="rId3"/>
          <a:srcRect t="12387" r="88027" b="76437"/>
          <a:stretch>
            <a:fillRect/>
          </a:stretch>
        </p:blipFill>
        <p:spPr bwMode="auto">
          <a:xfrm>
            <a:off x="4143372" y="3071810"/>
            <a:ext cx="1023778" cy="708578"/>
          </a:xfrm>
          <a:prstGeom prst="rect">
            <a:avLst/>
          </a:prstGeom>
          <a:noFill/>
          <a:ln w="9525">
            <a:noFill/>
            <a:miter lim="800000"/>
            <a:headEnd/>
            <a:tailEnd/>
          </a:ln>
        </p:spPr>
      </p:pic>
      <p:pic>
        <p:nvPicPr>
          <p:cNvPr id="10" name="Picture 2"/>
          <p:cNvPicPr>
            <a:picLocks noChangeAspect="1" noChangeArrowheads="1"/>
          </p:cNvPicPr>
          <p:nvPr/>
        </p:nvPicPr>
        <p:blipFill>
          <a:blip r:embed="rId3"/>
          <a:srcRect l="12493" t="12387" r="76055" b="76437"/>
          <a:stretch>
            <a:fillRect/>
          </a:stretch>
        </p:blipFill>
        <p:spPr bwMode="auto">
          <a:xfrm>
            <a:off x="3714744" y="4071942"/>
            <a:ext cx="1077994" cy="780016"/>
          </a:xfrm>
          <a:prstGeom prst="rect">
            <a:avLst/>
          </a:prstGeom>
          <a:noFill/>
          <a:ln w="9525">
            <a:noFill/>
            <a:miter lim="800000"/>
            <a:headEnd/>
            <a:tailEnd/>
          </a:ln>
        </p:spPr>
      </p:pic>
      <p:pic>
        <p:nvPicPr>
          <p:cNvPr id="11" name="Picture 2"/>
          <p:cNvPicPr>
            <a:picLocks noChangeAspect="1" noChangeArrowheads="1"/>
          </p:cNvPicPr>
          <p:nvPr/>
        </p:nvPicPr>
        <p:blipFill>
          <a:blip r:embed="rId3"/>
          <a:srcRect l="24986" t="12387" r="61480" b="76437"/>
          <a:stretch>
            <a:fillRect/>
          </a:stretch>
        </p:blipFill>
        <p:spPr bwMode="auto">
          <a:xfrm>
            <a:off x="7072330" y="2643182"/>
            <a:ext cx="1214446" cy="743558"/>
          </a:xfrm>
          <a:prstGeom prst="rect">
            <a:avLst/>
          </a:prstGeom>
          <a:noFill/>
          <a:ln w="9525">
            <a:noFill/>
            <a:miter lim="800000"/>
            <a:headEnd/>
            <a:tailEnd/>
          </a:ln>
        </p:spPr>
      </p:pic>
      <p:pic>
        <p:nvPicPr>
          <p:cNvPr id="12" name="Picture 2"/>
          <p:cNvPicPr>
            <a:picLocks noChangeAspect="1" noChangeArrowheads="1"/>
          </p:cNvPicPr>
          <p:nvPr/>
        </p:nvPicPr>
        <p:blipFill>
          <a:blip r:embed="rId3"/>
          <a:srcRect l="39041" t="12387" r="52630" b="76437"/>
          <a:stretch>
            <a:fillRect/>
          </a:stretch>
        </p:blipFill>
        <p:spPr bwMode="auto">
          <a:xfrm>
            <a:off x="7000892" y="5143512"/>
            <a:ext cx="718025" cy="714380"/>
          </a:xfrm>
          <a:prstGeom prst="rect">
            <a:avLst/>
          </a:prstGeom>
          <a:noFill/>
          <a:ln w="9525">
            <a:noFill/>
            <a:miter lim="800000"/>
            <a:headEnd/>
            <a:tailEnd/>
          </a:ln>
        </p:spPr>
      </p:pic>
      <p:pic>
        <p:nvPicPr>
          <p:cNvPr id="13" name="Picture 2"/>
          <p:cNvPicPr>
            <a:picLocks noChangeAspect="1" noChangeArrowheads="1"/>
          </p:cNvPicPr>
          <p:nvPr/>
        </p:nvPicPr>
        <p:blipFill>
          <a:blip r:embed="rId3"/>
          <a:srcRect l="49973" t="12387" r="36867" b="76437"/>
          <a:stretch>
            <a:fillRect/>
          </a:stretch>
        </p:blipFill>
        <p:spPr bwMode="auto">
          <a:xfrm>
            <a:off x="2357422" y="5643578"/>
            <a:ext cx="1125326" cy="708578"/>
          </a:xfrm>
          <a:prstGeom prst="rect">
            <a:avLst/>
          </a:prstGeom>
          <a:noFill/>
          <a:ln w="9525">
            <a:noFill/>
            <a:miter lim="800000"/>
            <a:headEnd/>
            <a:tailEnd/>
          </a:ln>
        </p:spPr>
      </p:pic>
      <p:pic>
        <p:nvPicPr>
          <p:cNvPr id="1026" name="Picture 2"/>
          <p:cNvPicPr>
            <a:picLocks noChangeAspect="1" noChangeArrowheads="1"/>
          </p:cNvPicPr>
          <p:nvPr/>
        </p:nvPicPr>
        <p:blipFill>
          <a:blip r:embed="rId4"/>
          <a:srcRect t="20283"/>
          <a:stretch>
            <a:fillRect/>
          </a:stretch>
        </p:blipFill>
        <p:spPr bwMode="auto">
          <a:xfrm>
            <a:off x="285720" y="1714488"/>
            <a:ext cx="3002942" cy="857256"/>
          </a:xfrm>
          <a:prstGeom prst="rect">
            <a:avLst/>
          </a:prstGeom>
          <a:noFill/>
          <a:ln w="9525">
            <a:noFill/>
            <a:miter lim="800000"/>
            <a:headEnd/>
            <a:tailEnd/>
          </a:ln>
          <a:effectLst/>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75</a:t>
            </a:fld>
            <a:endParaRPr lang="pt-BR"/>
          </a:p>
        </p:txBody>
      </p:sp>
    </p:spTree>
  </p:cSld>
  <p:clrMapOvr>
    <a:masterClrMapping/>
  </p:clrMapOvr>
  <p:transition>
    <p:wipe dir="r"/>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a:stretch>
            <a:fillRect/>
          </a:stretch>
        </p:blipFill>
        <p:spPr bwMode="auto">
          <a:xfrm>
            <a:off x="0" y="857232"/>
            <a:ext cx="9144000" cy="6000768"/>
          </a:xfrm>
          <a:prstGeom prst="rect">
            <a:avLst/>
          </a:prstGeom>
          <a:noFill/>
          <a:ln w="9525">
            <a:noFill/>
            <a:miter lim="800000"/>
            <a:headEnd/>
            <a:tailEnd/>
          </a:ln>
          <a:effectLst/>
        </p:spPr>
      </p:pic>
      <p:sp>
        <p:nvSpPr>
          <p:cNvPr id="3" name="Título 2"/>
          <p:cNvSpPr>
            <a:spLocks noGrp="1"/>
          </p:cNvSpPr>
          <p:nvPr>
            <p:ph type="title"/>
          </p:nvPr>
        </p:nvSpPr>
        <p:spPr>
          <a:xfrm>
            <a:off x="428596" y="0"/>
            <a:ext cx="8229600" cy="857232"/>
          </a:xfrm>
        </p:spPr>
        <p:txBody>
          <a:bodyPr>
            <a:normAutofit/>
          </a:bodyPr>
          <a:lstStyle/>
          <a:p>
            <a:pPr lvl="0" algn="ctr">
              <a:defRPr/>
            </a:pP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a:t>
            </a:r>
          </a:p>
        </p:txBody>
      </p:sp>
      <p:cxnSp>
        <p:nvCxnSpPr>
          <p:cNvPr id="10" name="Conector reto 9"/>
          <p:cNvCxnSpPr/>
          <p:nvPr/>
        </p:nvCxnSpPr>
        <p:spPr>
          <a:xfrm>
            <a:off x="5715008" y="4572008"/>
            <a:ext cx="3428992"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Conector reto 10"/>
          <p:cNvCxnSpPr/>
          <p:nvPr/>
        </p:nvCxnSpPr>
        <p:spPr>
          <a:xfrm>
            <a:off x="2285984" y="1285860"/>
            <a:ext cx="3428992"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Conector reto 11"/>
          <p:cNvCxnSpPr/>
          <p:nvPr/>
        </p:nvCxnSpPr>
        <p:spPr>
          <a:xfrm>
            <a:off x="214282" y="5715016"/>
            <a:ext cx="2071702" cy="1588"/>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76</a:t>
            </a:fld>
            <a:endParaRPr lang="pt-BR"/>
          </a:p>
        </p:txBody>
      </p:sp>
    </p:spTree>
  </p:cSld>
  <p:clrMapOvr>
    <a:masterClrMapping/>
  </p:clrMapOvr>
  <p:transition>
    <p:wipe dir="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windows-explorer.jpg"/>
          <p:cNvPicPr>
            <a:picLocks noChangeAspect="1"/>
          </p:cNvPicPr>
          <p:nvPr/>
        </p:nvPicPr>
        <p:blipFill>
          <a:blip r:embed="rId2"/>
          <a:srcRect r="1760" b="2495"/>
          <a:stretch>
            <a:fillRect/>
          </a:stretch>
        </p:blipFill>
        <p:spPr>
          <a:xfrm>
            <a:off x="0" y="0"/>
            <a:ext cx="9144000" cy="6858000"/>
          </a:xfrm>
          <a:prstGeom prst="rect">
            <a:avLst/>
          </a:prstGeom>
        </p:spPr>
      </p:pic>
      <p:sp>
        <p:nvSpPr>
          <p:cNvPr id="4" name="Título 2"/>
          <p:cNvSpPr txBox="1">
            <a:spLocks/>
          </p:cNvSpPr>
          <p:nvPr/>
        </p:nvSpPr>
        <p:spPr>
          <a:xfrm>
            <a:off x="4572000" y="5857892"/>
            <a:ext cx="4429092"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4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4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Windows Explorer</a:t>
            </a:r>
          </a:p>
        </p:txBody>
      </p:sp>
      <p:sp>
        <p:nvSpPr>
          <p:cNvPr id="6" name="Retângulo 5"/>
          <p:cNvSpPr/>
          <p:nvPr/>
        </p:nvSpPr>
        <p:spPr>
          <a:xfrm>
            <a:off x="5929322" y="-23178"/>
            <a:ext cx="418705"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1</a:t>
            </a:r>
          </a:p>
        </p:txBody>
      </p:sp>
      <p:sp>
        <p:nvSpPr>
          <p:cNvPr id="7" name="Retângulo 6"/>
          <p:cNvSpPr/>
          <p:nvPr/>
        </p:nvSpPr>
        <p:spPr>
          <a:xfrm>
            <a:off x="6500826" y="97695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4</a:t>
            </a:r>
          </a:p>
        </p:txBody>
      </p:sp>
      <p:sp>
        <p:nvSpPr>
          <p:cNvPr id="8" name="Retângulo 7"/>
          <p:cNvSpPr/>
          <p:nvPr/>
        </p:nvSpPr>
        <p:spPr>
          <a:xfrm>
            <a:off x="4653362" y="619764"/>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3</a:t>
            </a:r>
          </a:p>
        </p:txBody>
      </p:sp>
      <p:sp>
        <p:nvSpPr>
          <p:cNvPr id="9" name="Retângulo 8"/>
          <p:cNvSpPr/>
          <p:nvPr/>
        </p:nvSpPr>
        <p:spPr>
          <a:xfrm>
            <a:off x="3428992" y="214290"/>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2</a:t>
            </a:r>
          </a:p>
        </p:txBody>
      </p:sp>
      <p:sp>
        <p:nvSpPr>
          <p:cNvPr id="10" name="Retângulo 9"/>
          <p:cNvSpPr/>
          <p:nvPr/>
        </p:nvSpPr>
        <p:spPr>
          <a:xfrm>
            <a:off x="5000628" y="2857496"/>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5</a:t>
            </a:r>
          </a:p>
        </p:txBody>
      </p:sp>
      <p:sp>
        <p:nvSpPr>
          <p:cNvPr id="11" name="Retângulo 10"/>
          <p:cNvSpPr/>
          <p:nvPr/>
        </p:nvSpPr>
        <p:spPr>
          <a:xfrm>
            <a:off x="1000100" y="4929198"/>
            <a:ext cx="418704" cy="52322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6</a:t>
            </a:r>
          </a:p>
        </p:txBody>
      </p:sp>
      <p:sp>
        <p:nvSpPr>
          <p:cNvPr id="12" name="Retângulo 11"/>
          <p:cNvSpPr/>
          <p:nvPr/>
        </p:nvSpPr>
        <p:spPr>
          <a:xfrm>
            <a:off x="2714612" y="3500438"/>
            <a:ext cx="1857388" cy="71438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77</a:t>
            </a:fld>
            <a:endParaRPr lang="pt-BR"/>
          </a:p>
        </p:txBody>
      </p:sp>
    </p:spTree>
  </p:cSld>
  <p:clrMapOvr>
    <a:masterClrMapping/>
  </p:clrMapOvr>
  <p:transition>
    <p:wipe dir="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b="42623"/>
          <a:stretch>
            <a:fillRect/>
          </a:stretch>
        </p:blipFill>
        <p:spPr bwMode="auto">
          <a:xfrm>
            <a:off x="1142976" y="2500306"/>
            <a:ext cx="7858180" cy="4168245"/>
          </a:xfrm>
          <a:prstGeom prst="rect">
            <a:avLst/>
          </a:prstGeom>
          <a:noFill/>
          <a:ln w="6350">
            <a:solidFill>
              <a:schemeClr val="tx1"/>
            </a:solidFill>
            <a:miter lim="800000"/>
            <a:headEnd/>
            <a:tailEnd/>
          </a:ln>
          <a:effectLst/>
        </p:spPr>
      </p:pic>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Utilizando Painéis: </a:t>
            </a:r>
            <a:r>
              <a:rPr lang="pt-BR" sz="3200" dirty="0" err="1">
                <a:solidFill>
                  <a:srgbClr val="FF0000"/>
                </a:solidFill>
                <a:latin typeface="Calibri" pitchFamily="34" charset="0"/>
              </a:rPr>
              <a:t>Esquero</a:t>
            </a:r>
            <a:r>
              <a:rPr lang="pt-BR" sz="3200" dirty="0">
                <a:solidFill>
                  <a:srgbClr val="FF0000"/>
                </a:solidFill>
                <a:latin typeface="Calibri" pitchFamily="34" charset="0"/>
              </a:rPr>
              <a:t> e Direito</a:t>
            </a:r>
          </a:p>
        </p:txBody>
      </p:sp>
      <p:sp>
        <p:nvSpPr>
          <p:cNvPr id="2" name="Espaço Reservado para Conteúdo 1"/>
          <p:cNvSpPr>
            <a:spLocks noGrp="1"/>
          </p:cNvSpPr>
          <p:nvPr>
            <p:ph idx="1"/>
          </p:nvPr>
        </p:nvSpPr>
        <p:spPr>
          <a:xfrm>
            <a:off x="285720" y="1000108"/>
            <a:ext cx="8229600" cy="1643074"/>
          </a:xfrm>
        </p:spPr>
        <p:txBody>
          <a:bodyPr>
            <a:normAutofit/>
          </a:bodyPr>
          <a:lstStyle/>
          <a:p>
            <a:r>
              <a:rPr lang="pt-BR" sz="2400" dirty="0">
                <a:latin typeface="Calibri" pitchFamily="34" charset="0"/>
              </a:rPr>
              <a:t>A área do programa, logo abaixo das barras, está dividida em duas partes. Essas duas partes, contando-se da esquerda para direita, podem levar o nome de: árvore e conteúdo respectivamente,. </a:t>
            </a: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78</a:t>
            </a:fld>
            <a:endParaRPr lang="pt-BR"/>
          </a:p>
        </p:txBody>
      </p:sp>
    </p:spTree>
  </p:cSld>
  <p:clrMapOvr>
    <a:masterClrMapping/>
  </p:clrMapOvr>
  <p:transition>
    <p:wipe dir="r"/>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Utilizando Painéis: Esquerdo</a:t>
            </a:r>
          </a:p>
        </p:txBody>
      </p:sp>
      <p:sp>
        <p:nvSpPr>
          <p:cNvPr id="2" name="Espaço Reservado para Conteúdo 1"/>
          <p:cNvSpPr>
            <a:spLocks noGrp="1"/>
          </p:cNvSpPr>
          <p:nvPr>
            <p:ph idx="1"/>
          </p:nvPr>
        </p:nvSpPr>
        <p:spPr>
          <a:xfrm>
            <a:off x="4786314" y="1428736"/>
            <a:ext cx="3729006" cy="4714908"/>
          </a:xfrm>
        </p:spPr>
        <p:txBody>
          <a:bodyPr>
            <a:normAutofit/>
          </a:bodyPr>
          <a:lstStyle/>
          <a:p>
            <a:r>
              <a:rPr lang="pt-BR" sz="2400" dirty="0">
                <a:latin typeface="Calibri" pitchFamily="34" charset="0"/>
              </a:rPr>
              <a:t>O Na primeira, é onde são apresentadas as pastas e sub-pastas contidas em seu computador (se a pasta contiver uma sub-pasta)esta conterá um sinal de mais (+) em sua frente.</a:t>
            </a:r>
          </a:p>
          <a:p>
            <a:endParaRPr lang="pt-BR" sz="2400" dirty="0">
              <a:latin typeface="Calibri" pitchFamily="34" charset="0"/>
            </a:endParaRPr>
          </a:p>
        </p:txBody>
      </p:sp>
      <p:pic>
        <p:nvPicPr>
          <p:cNvPr id="4" name="Imagem 3" descr="windows-explorer.jpg"/>
          <p:cNvPicPr>
            <a:picLocks noChangeAspect="1"/>
          </p:cNvPicPr>
          <p:nvPr/>
        </p:nvPicPr>
        <p:blipFill>
          <a:blip r:embed="rId2"/>
          <a:srcRect r="70835" b="32116"/>
          <a:stretch>
            <a:fillRect/>
          </a:stretch>
        </p:blipFill>
        <p:spPr>
          <a:xfrm>
            <a:off x="1000100" y="1071546"/>
            <a:ext cx="3286148" cy="5561174"/>
          </a:xfrm>
          <a:prstGeom prst="rect">
            <a:avLst/>
          </a:prstGeom>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79</a:t>
            </a:fld>
            <a:endParaRPr lang="pt-BR"/>
          </a:p>
        </p:txBody>
      </p:sp>
    </p:spTree>
  </p:cSld>
  <p:clrMapOvr>
    <a:masterClrMapping/>
  </p:clrMapOvr>
  <p:transition>
    <p:wipe dir="r"/>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1"/>
          <p:cNvSpPr txBox="1">
            <a:spLocks/>
          </p:cNvSpPr>
          <p:nvPr/>
        </p:nvSpPr>
        <p:spPr>
          <a:xfrm>
            <a:off x="4786314" y="1857364"/>
            <a:ext cx="3729006" cy="1785950"/>
          </a:xfrm>
          <a:prstGeom prst="rect">
            <a:avLst/>
          </a:prstGeom>
        </p:spPr>
        <p:txBody>
          <a:bodyPr>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rPr>
              <a:t>O lado do conteúdo será utilizado quando o usuário der um clique em uma pasta da árvore.</a:t>
            </a: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endPar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endParaRPr>
          </a:p>
        </p:txBody>
      </p:sp>
      <p:pic>
        <p:nvPicPr>
          <p:cNvPr id="5" name="Imagem 4" descr="windows-explorer.jpg"/>
          <p:cNvPicPr>
            <a:picLocks noChangeAspect="1"/>
          </p:cNvPicPr>
          <p:nvPr/>
        </p:nvPicPr>
        <p:blipFill>
          <a:blip r:embed="rId2"/>
          <a:srcRect l="26862" r="1760" b="2495"/>
          <a:stretch>
            <a:fillRect/>
          </a:stretch>
        </p:blipFill>
        <p:spPr>
          <a:xfrm>
            <a:off x="428596" y="1428736"/>
            <a:ext cx="4013908" cy="4143380"/>
          </a:xfrm>
          <a:prstGeom prst="rect">
            <a:avLst/>
          </a:prstGeom>
        </p:spPr>
      </p:pic>
      <p:sp>
        <p:nvSpPr>
          <p:cNvPr id="6" name="Título 2"/>
          <p:cNvSpPr txBox="1">
            <a:spLocks/>
          </p:cNvSpPr>
          <p:nvPr/>
        </p:nvSpPr>
        <p:spPr>
          <a:xfrm>
            <a:off x="428596" y="0"/>
            <a:ext cx="8229600" cy="857232"/>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Windows Explorer – Utilizando Painéis: Direito</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80</a:t>
            </a:fld>
            <a:endParaRPr lang="pt-BR"/>
          </a:p>
        </p:txBody>
      </p:sp>
    </p:spTree>
  </p:cSld>
  <p:clrMapOvr>
    <a:masterClrMapping/>
  </p:clrMapOvr>
  <p:transition>
    <p:wipe dir="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m 12" descr="hd.jpg"/>
          <p:cNvPicPr>
            <a:picLocks noChangeAspect="1"/>
          </p:cNvPicPr>
          <p:nvPr/>
        </p:nvPicPr>
        <p:blipFill>
          <a:blip r:embed="rId2"/>
          <a:stretch>
            <a:fillRect/>
          </a:stretch>
        </p:blipFill>
        <p:spPr>
          <a:xfrm>
            <a:off x="6404437" y="4714884"/>
            <a:ext cx="2739564" cy="2143116"/>
          </a:xfrm>
          <a:prstGeom prst="rect">
            <a:avLst/>
          </a:prstGeom>
        </p:spPr>
      </p:pic>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Criando Pastas</a:t>
            </a:r>
          </a:p>
        </p:txBody>
      </p:sp>
      <p:sp>
        <p:nvSpPr>
          <p:cNvPr id="2" name="Espaço Reservado para Conteúdo 1"/>
          <p:cNvSpPr>
            <a:spLocks noGrp="1"/>
          </p:cNvSpPr>
          <p:nvPr>
            <p:ph idx="1"/>
          </p:nvPr>
        </p:nvSpPr>
        <p:spPr>
          <a:xfrm>
            <a:off x="285720" y="1000108"/>
            <a:ext cx="8229600" cy="1571636"/>
          </a:xfrm>
        </p:spPr>
        <p:txBody>
          <a:bodyPr>
            <a:normAutofit/>
          </a:bodyPr>
          <a:lstStyle/>
          <a:p>
            <a:r>
              <a:rPr lang="pt-BR" sz="2400" dirty="0">
                <a:latin typeface="Calibri" pitchFamily="34" charset="0"/>
              </a:rPr>
              <a:t>Vimos anteriormente que o Windows utiliza um método próprio para organizar suas informações. Basicamente é o mesmo método que o usuário utiliza para criar sua estrutura de organização.</a:t>
            </a:r>
          </a:p>
        </p:txBody>
      </p:sp>
      <p:pic>
        <p:nvPicPr>
          <p:cNvPr id="4" name="Picture 3"/>
          <p:cNvPicPr>
            <a:picLocks noChangeAspect="1" noChangeArrowheads="1"/>
          </p:cNvPicPr>
          <p:nvPr/>
        </p:nvPicPr>
        <p:blipFill>
          <a:blip r:embed="rId3"/>
          <a:srcRect t="15734" r="83333" b="26573"/>
          <a:stretch>
            <a:fillRect/>
          </a:stretch>
        </p:blipFill>
        <p:spPr bwMode="auto">
          <a:xfrm>
            <a:off x="4357686" y="4786298"/>
            <a:ext cx="2071702" cy="2071702"/>
          </a:xfrm>
          <a:prstGeom prst="rect">
            <a:avLst/>
          </a:prstGeom>
          <a:noFill/>
          <a:ln w="9525">
            <a:noFill/>
            <a:miter lim="800000"/>
            <a:headEnd/>
            <a:tailEnd/>
          </a:ln>
          <a:effectLst/>
        </p:spPr>
      </p:pic>
      <p:pic>
        <p:nvPicPr>
          <p:cNvPr id="5" name="Imagem 4" descr="8451804941207680.jpg"/>
          <p:cNvPicPr>
            <a:picLocks noChangeAspect="1"/>
          </p:cNvPicPr>
          <p:nvPr/>
        </p:nvPicPr>
        <p:blipFill>
          <a:blip r:embed="rId4"/>
          <a:stretch>
            <a:fillRect/>
          </a:stretch>
        </p:blipFill>
        <p:spPr>
          <a:xfrm>
            <a:off x="6858016" y="2345288"/>
            <a:ext cx="1947672" cy="1938528"/>
          </a:xfrm>
          <a:prstGeom prst="rect">
            <a:avLst/>
          </a:prstGeom>
        </p:spPr>
      </p:pic>
      <p:pic>
        <p:nvPicPr>
          <p:cNvPr id="6" name="Imagem 5" descr="uma-pasta-suspensa.gif"/>
          <p:cNvPicPr>
            <a:picLocks noChangeAspect="1"/>
          </p:cNvPicPr>
          <p:nvPr/>
        </p:nvPicPr>
        <p:blipFill>
          <a:blip r:embed="rId5"/>
          <a:stretch>
            <a:fillRect/>
          </a:stretch>
        </p:blipFill>
        <p:spPr>
          <a:xfrm>
            <a:off x="2428860" y="2773916"/>
            <a:ext cx="1289533" cy="1047746"/>
          </a:xfrm>
          <a:prstGeom prst="rect">
            <a:avLst/>
          </a:prstGeom>
        </p:spPr>
      </p:pic>
      <p:pic>
        <p:nvPicPr>
          <p:cNvPr id="7" name="Imagem 6" descr="202140.jpg"/>
          <p:cNvPicPr>
            <a:picLocks noChangeAspect="1"/>
          </p:cNvPicPr>
          <p:nvPr/>
        </p:nvPicPr>
        <p:blipFill>
          <a:blip r:embed="rId6"/>
          <a:stretch>
            <a:fillRect/>
          </a:stretch>
        </p:blipFill>
        <p:spPr>
          <a:xfrm>
            <a:off x="4572000" y="2488164"/>
            <a:ext cx="1285884" cy="1525916"/>
          </a:xfrm>
          <a:prstGeom prst="rect">
            <a:avLst/>
          </a:prstGeom>
        </p:spPr>
      </p:pic>
      <p:pic>
        <p:nvPicPr>
          <p:cNvPr id="8" name="Imagem 7" descr="Contract.jpg"/>
          <p:cNvPicPr>
            <a:picLocks noChangeAspect="1"/>
          </p:cNvPicPr>
          <p:nvPr/>
        </p:nvPicPr>
        <p:blipFill>
          <a:blip r:embed="rId7" cstate="print"/>
          <a:srcRect r="30500"/>
          <a:stretch>
            <a:fillRect/>
          </a:stretch>
        </p:blipFill>
        <p:spPr>
          <a:xfrm>
            <a:off x="571472" y="2773916"/>
            <a:ext cx="731988" cy="1095348"/>
          </a:xfrm>
          <a:prstGeom prst="rect">
            <a:avLst/>
          </a:prstGeom>
        </p:spPr>
      </p:pic>
      <p:pic>
        <p:nvPicPr>
          <p:cNvPr id="10" name="Picture 2"/>
          <p:cNvPicPr>
            <a:picLocks noChangeAspect="1" noChangeArrowheads="1"/>
          </p:cNvPicPr>
          <p:nvPr/>
        </p:nvPicPr>
        <p:blipFill>
          <a:blip r:embed="rId8"/>
          <a:srcRect l="26316" r="15789"/>
          <a:stretch>
            <a:fillRect/>
          </a:stretch>
        </p:blipFill>
        <p:spPr bwMode="auto">
          <a:xfrm>
            <a:off x="2428860" y="4857736"/>
            <a:ext cx="1571636" cy="1842582"/>
          </a:xfrm>
          <a:prstGeom prst="rect">
            <a:avLst/>
          </a:prstGeom>
          <a:noFill/>
          <a:ln w="9525">
            <a:noFill/>
            <a:miter lim="800000"/>
            <a:headEnd/>
            <a:tailEnd/>
          </a:ln>
          <a:effectLst/>
        </p:spPr>
      </p:pic>
      <p:pic>
        <p:nvPicPr>
          <p:cNvPr id="11" name="Picture 3"/>
          <p:cNvPicPr>
            <a:picLocks noChangeAspect="1" noChangeArrowheads="1"/>
          </p:cNvPicPr>
          <p:nvPr/>
        </p:nvPicPr>
        <p:blipFill>
          <a:blip r:embed="rId9"/>
          <a:srcRect l="21617" t="18160" r="13876" b="14622"/>
          <a:stretch>
            <a:fillRect/>
          </a:stretch>
        </p:blipFill>
        <p:spPr bwMode="auto">
          <a:xfrm>
            <a:off x="142844" y="5143488"/>
            <a:ext cx="1785950" cy="1357322"/>
          </a:xfrm>
          <a:prstGeom prst="rect">
            <a:avLst/>
          </a:prstGeom>
          <a:noFill/>
          <a:ln w="9525">
            <a:noFill/>
            <a:miter lim="800000"/>
            <a:headEnd/>
            <a:tailEnd/>
          </a:ln>
          <a:effectLst/>
        </p:spPr>
      </p:pic>
      <p:sp>
        <p:nvSpPr>
          <p:cNvPr id="12" name="CaixaDeTexto 11"/>
          <p:cNvSpPr txBox="1"/>
          <p:nvPr/>
        </p:nvSpPr>
        <p:spPr>
          <a:xfrm>
            <a:off x="285688" y="4559866"/>
            <a:ext cx="8858312" cy="369332"/>
          </a:xfrm>
          <a:prstGeom prst="rect">
            <a:avLst/>
          </a:prstGeom>
          <a:noFill/>
        </p:spPr>
        <p:txBody>
          <a:bodyPr wrap="square" rtlCol="0">
            <a:spAutoFit/>
          </a:bodyPr>
          <a:lstStyle/>
          <a:p>
            <a:r>
              <a:rPr lang="pt-BR" dirty="0"/>
              <a:t>ARQUIVO	   SUB-PASTA	            PASTA            DISCO LOCAL C: (HD)</a:t>
            </a:r>
          </a:p>
        </p:txBody>
      </p:sp>
      <p:sp>
        <p:nvSpPr>
          <p:cNvPr id="9" name="Marcador de Posição do Número do Diapositivo 8"/>
          <p:cNvSpPr>
            <a:spLocks noGrp="1"/>
          </p:cNvSpPr>
          <p:nvPr>
            <p:ph type="sldNum" sz="quarter" idx="12"/>
          </p:nvPr>
        </p:nvSpPr>
        <p:spPr/>
        <p:txBody>
          <a:bodyPr/>
          <a:lstStyle/>
          <a:p>
            <a:fld id="{2119D8CF-8DEC-4D9F-84EE-ADF04DFF3391}" type="slidenum">
              <a:rPr lang="pt-BR" smtClean="0"/>
              <a:pPr/>
              <a:t>81</a:t>
            </a:fld>
            <a:endParaRPr lang="pt-BR"/>
          </a:p>
        </p:txBody>
      </p:sp>
    </p:spTree>
  </p:cSld>
  <p:clrMapOvr>
    <a:masterClrMapping/>
  </p:clrMapOvr>
  <p:transition>
    <p:wipe dir="r"/>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Criando Pastas</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As Pastas (diretórios) servem, portanto, para organizar o disco rígido e outras mídias (disquetes, </a:t>
            </a:r>
            <a:r>
              <a:rPr lang="pt-BR" sz="2400" dirty="0" err="1">
                <a:latin typeface="Calibri" pitchFamily="34" charset="0"/>
              </a:rPr>
              <a:t>Zip</a:t>
            </a:r>
            <a:r>
              <a:rPr lang="pt-BR" sz="2400" dirty="0">
                <a:latin typeface="Calibri" pitchFamily="34" charset="0"/>
              </a:rPr>
              <a:t> Disks, CDs, DVDs, cartões de memória, Flash Drives USB, </a:t>
            </a:r>
            <a:r>
              <a:rPr lang="pt-BR" sz="2400" dirty="0" err="1">
                <a:latin typeface="Calibri" pitchFamily="34" charset="0"/>
              </a:rPr>
              <a:t>etc</a:t>
            </a:r>
            <a:r>
              <a:rPr lang="pt-BR" sz="2400" dirty="0">
                <a:latin typeface="Calibri" pitchFamily="34" charset="0"/>
              </a:rPr>
              <a:t>). Graças a eles, podemos colocar os arquivos mais importantes em um canto para que não sejam alterados, agrupar arquivos por dono, tipo, ou da forma que for desejada.</a:t>
            </a:r>
          </a:p>
        </p:txBody>
      </p:sp>
      <p:pic>
        <p:nvPicPr>
          <p:cNvPr id="4" name="Picture 2"/>
          <p:cNvPicPr>
            <a:picLocks noChangeAspect="1" noChangeArrowheads="1"/>
          </p:cNvPicPr>
          <p:nvPr/>
        </p:nvPicPr>
        <p:blipFill>
          <a:blip r:embed="rId2"/>
          <a:srcRect t="20283"/>
          <a:stretch>
            <a:fillRect/>
          </a:stretch>
        </p:blipFill>
        <p:spPr bwMode="auto">
          <a:xfrm>
            <a:off x="571472" y="3286124"/>
            <a:ext cx="3002942" cy="857256"/>
          </a:xfrm>
          <a:prstGeom prst="rect">
            <a:avLst/>
          </a:prstGeom>
          <a:noFill/>
          <a:ln w="9525">
            <a:noFill/>
            <a:miter lim="800000"/>
            <a:headEnd/>
            <a:tailEnd/>
          </a:ln>
          <a:effectLst/>
        </p:spPr>
      </p:pic>
      <p:cxnSp>
        <p:nvCxnSpPr>
          <p:cNvPr id="10" name="Conector angulado 9"/>
          <p:cNvCxnSpPr/>
          <p:nvPr/>
        </p:nvCxnSpPr>
        <p:spPr>
          <a:xfrm>
            <a:off x="1857356" y="3929066"/>
            <a:ext cx="1500198" cy="785818"/>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ector angulado 10"/>
          <p:cNvCxnSpPr/>
          <p:nvPr/>
        </p:nvCxnSpPr>
        <p:spPr>
          <a:xfrm>
            <a:off x="4786314" y="5143512"/>
            <a:ext cx="1500198" cy="785818"/>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pic>
        <p:nvPicPr>
          <p:cNvPr id="5" name="Imagem 4"/>
          <p:cNvPicPr>
            <a:picLocks noChangeAspect="1"/>
          </p:cNvPicPr>
          <p:nvPr/>
        </p:nvPicPr>
        <p:blipFill rotWithShape="1">
          <a:blip r:embed="rId3"/>
          <a:srcRect l="27716" r="29090" b="11206"/>
          <a:stretch/>
        </p:blipFill>
        <p:spPr>
          <a:xfrm>
            <a:off x="3357554" y="3714752"/>
            <a:ext cx="1933690" cy="2452695"/>
          </a:xfrm>
          <a:prstGeom prst="rect">
            <a:avLst/>
          </a:prstGeom>
        </p:spPr>
      </p:pic>
      <p:pic>
        <p:nvPicPr>
          <p:cNvPr id="6" name="Imagem 5"/>
          <p:cNvPicPr>
            <a:picLocks noChangeAspect="1"/>
          </p:cNvPicPr>
          <p:nvPr/>
        </p:nvPicPr>
        <p:blipFill rotWithShape="1">
          <a:blip r:embed="rId4"/>
          <a:srcRect r="56811"/>
          <a:stretch/>
        </p:blipFill>
        <p:spPr>
          <a:xfrm>
            <a:off x="6516216" y="4298171"/>
            <a:ext cx="1826518" cy="2476500"/>
          </a:xfrm>
          <a:prstGeom prst="rect">
            <a:avLst/>
          </a:prstGeom>
        </p:spPr>
      </p:pic>
      <p:sp>
        <p:nvSpPr>
          <p:cNvPr id="7" name="Marcador de Posição do Número do Diapositivo 6"/>
          <p:cNvSpPr>
            <a:spLocks noGrp="1"/>
          </p:cNvSpPr>
          <p:nvPr>
            <p:ph type="sldNum" sz="quarter" idx="12"/>
          </p:nvPr>
        </p:nvSpPr>
        <p:spPr/>
        <p:txBody>
          <a:bodyPr/>
          <a:lstStyle/>
          <a:p>
            <a:fld id="{2119D8CF-8DEC-4D9F-84EE-ADF04DFF3391}" type="slidenum">
              <a:rPr lang="pt-BR" smtClean="0"/>
              <a:pPr/>
              <a:t>82</a:t>
            </a:fld>
            <a:endParaRPr lang="pt-BR"/>
          </a:p>
        </p:txBody>
      </p:sp>
    </p:spTree>
  </p:cSld>
  <p:clrMapOvr>
    <a:masterClrMapping/>
  </p:clrMapOvr>
  <p:transition>
    <p:wipe dir="r"/>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Criando e abrindo Pastas</a:t>
            </a:r>
          </a:p>
        </p:txBody>
      </p:sp>
      <p:pic>
        <p:nvPicPr>
          <p:cNvPr id="5" name="Picture 3"/>
          <p:cNvPicPr>
            <a:picLocks noChangeAspect="1" noChangeArrowheads="1"/>
          </p:cNvPicPr>
          <p:nvPr/>
        </p:nvPicPr>
        <p:blipFill>
          <a:blip r:embed="rId2"/>
          <a:srcRect t="15734" r="83333" b="26573"/>
          <a:stretch>
            <a:fillRect/>
          </a:stretch>
        </p:blipFill>
        <p:spPr bwMode="auto">
          <a:xfrm>
            <a:off x="1785918" y="2000240"/>
            <a:ext cx="1785950" cy="1785950"/>
          </a:xfrm>
          <a:prstGeom prst="rect">
            <a:avLst/>
          </a:prstGeom>
          <a:noFill/>
          <a:ln w="9525">
            <a:noFill/>
            <a:miter lim="800000"/>
            <a:headEnd/>
            <a:tailEnd/>
          </a:ln>
          <a:effectLst/>
        </p:spPr>
      </p:pic>
      <p:pic>
        <p:nvPicPr>
          <p:cNvPr id="6" name="Picture 2"/>
          <p:cNvPicPr>
            <a:picLocks noChangeAspect="1" noChangeArrowheads="1"/>
          </p:cNvPicPr>
          <p:nvPr/>
        </p:nvPicPr>
        <p:blipFill>
          <a:blip r:embed="rId3"/>
          <a:srcRect t="20283"/>
          <a:stretch>
            <a:fillRect/>
          </a:stretch>
        </p:blipFill>
        <p:spPr bwMode="auto">
          <a:xfrm>
            <a:off x="0" y="1000108"/>
            <a:ext cx="3002944" cy="857256"/>
          </a:xfrm>
          <a:prstGeom prst="rect">
            <a:avLst/>
          </a:prstGeom>
          <a:noFill/>
          <a:ln w="9525">
            <a:noFill/>
            <a:miter lim="800000"/>
            <a:headEnd/>
            <a:tailEnd/>
          </a:ln>
          <a:effectLst/>
        </p:spPr>
      </p:pic>
      <p:pic>
        <p:nvPicPr>
          <p:cNvPr id="5122" name="Picture 2"/>
          <p:cNvPicPr>
            <a:picLocks noChangeAspect="1" noChangeArrowheads="1"/>
          </p:cNvPicPr>
          <p:nvPr/>
        </p:nvPicPr>
        <p:blipFill>
          <a:blip r:embed="rId4"/>
          <a:srcRect/>
          <a:stretch>
            <a:fillRect/>
          </a:stretch>
        </p:blipFill>
        <p:spPr bwMode="auto">
          <a:xfrm>
            <a:off x="3643306" y="3929066"/>
            <a:ext cx="4119283" cy="1428760"/>
          </a:xfrm>
          <a:prstGeom prst="rect">
            <a:avLst/>
          </a:prstGeom>
          <a:noFill/>
          <a:ln w="9525">
            <a:noFill/>
            <a:miter lim="800000"/>
            <a:headEnd/>
            <a:tailEnd/>
          </a:ln>
          <a:effectLst/>
        </p:spPr>
      </p:pic>
      <p:pic>
        <p:nvPicPr>
          <p:cNvPr id="5123" name="Picture 3"/>
          <p:cNvPicPr>
            <a:picLocks noChangeAspect="1" noChangeArrowheads="1"/>
          </p:cNvPicPr>
          <p:nvPr/>
        </p:nvPicPr>
        <p:blipFill>
          <a:blip r:embed="rId5"/>
          <a:srcRect/>
          <a:stretch>
            <a:fillRect/>
          </a:stretch>
        </p:blipFill>
        <p:spPr bwMode="auto">
          <a:xfrm>
            <a:off x="4572000" y="5699204"/>
            <a:ext cx="4388226" cy="1158795"/>
          </a:xfrm>
          <a:prstGeom prst="rect">
            <a:avLst/>
          </a:prstGeom>
          <a:noFill/>
          <a:ln w="9525">
            <a:noFill/>
            <a:miter lim="800000"/>
            <a:headEnd/>
            <a:tailEnd/>
          </a:ln>
          <a:effectLst/>
        </p:spPr>
      </p:pic>
      <p:cxnSp>
        <p:nvCxnSpPr>
          <p:cNvPr id="9" name="Conector angulado 8"/>
          <p:cNvCxnSpPr/>
          <p:nvPr/>
        </p:nvCxnSpPr>
        <p:spPr>
          <a:xfrm>
            <a:off x="714348" y="1928802"/>
            <a:ext cx="1500198" cy="785818"/>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angulado 9"/>
          <p:cNvCxnSpPr/>
          <p:nvPr/>
        </p:nvCxnSpPr>
        <p:spPr>
          <a:xfrm>
            <a:off x="2285984" y="3643314"/>
            <a:ext cx="1500198" cy="1000132"/>
          </a:xfrm>
          <a:prstGeom prst="bentConnector3">
            <a:avLst>
              <a:gd name="adj1" fmla="val 5000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Conector angulado 13"/>
          <p:cNvCxnSpPr/>
          <p:nvPr/>
        </p:nvCxnSpPr>
        <p:spPr>
          <a:xfrm>
            <a:off x="4286248" y="5143512"/>
            <a:ext cx="1071570" cy="785818"/>
          </a:xfrm>
          <a:prstGeom prst="bentConnector3">
            <a:avLst>
              <a:gd name="adj1" fmla="val 99870"/>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83</a:t>
            </a:fld>
            <a:endParaRPr lang="pt-BR"/>
          </a:p>
        </p:txBody>
      </p:sp>
    </p:spTree>
  </p:cSld>
  <p:clrMapOvr>
    <a:masterClrMapping/>
  </p:clrMapOvr>
  <p:transition>
    <p:wipe dir="r"/>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500034" y="3786190"/>
            <a:ext cx="3126877" cy="1071570"/>
          </a:xfrm>
          <a:prstGeom prst="rect">
            <a:avLst/>
          </a:prstGeom>
          <a:noFill/>
          <a:ln w="9525">
            <a:noFill/>
            <a:miter lim="800000"/>
            <a:headEnd/>
            <a:tailEnd/>
          </a:ln>
          <a:effectLst/>
        </p:spPr>
      </p:pic>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Criando e abrindo arquivos</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O arquivo é a estrutura lógica utilizada para guardar os nossos dados no computador. O arquivo é sempre o resultado final de comandos efetuados através de um programa.</a:t>
            </a:r>
          </a:p>
          <a:p>
            <a:r>
              <a:rPr lang="pt-BR" sz="2400" dirty="0">
                <a:latin typeface="Calibri" pitchFamily="34" charset="0"/>
              </a:rPr>
              <a:t>Dentro da sub-pasta “Aula do Windows [seu nome]” utilizando o bloco de notas do Windows digite as versões do Windows.</a:t>
            </a:r>
          </a:p>
        </p:txBody>
      </p:sp>
      <p:pic>
        <p:nvPicPr>
          <p:cNvPr id="6147" name="Picture 3"/>
          <p:cNvPicPr>
            <a:picLocks noChangeAspect="1" noChangeArrowheads="1"/>
          </p:cNvPicPr>
          <p:nvPr/>
        </p:nvPicPr>
        <p:blipFill>
          <a:blip r:embed="rId3"/>
          <a:srcRect/>
          <a:stretch>
            <a:fillRect/>
          </a:stretch>
        </p:blipFill>
        <p:spPr bwMode="auto">
          <a:xfrm>
            <a:off x="4786314" y="3643314"/>
            <a:ext cx="3753375" cy="2709652"/>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84</a:t>
            </a:fld>
            <a:endParaRPr lang="pt-BR"/>
          </a:p>
        </p:txBody>
      </p:sp>
    </p:spTree>
  </p:cSld>
  <p:clrMapOvr>
    <a:masterClrMapping/>
  </p:clrMapOvr>
  <p:transition>
    <p:wipe dir="r"/>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85</a:t>
            </a:fld>
            <a:endParaRPr lang="pt-BR"/>
          </a:p>
        </p:txBody>
      </p:sp>
    </p:spTree>
  </p:cSld>
  <p:clrMapOvr>
    <a:masterClrMapping/>
  </p:clrMapOvr>
  <p:transition>
    <p:wipe dir="r"/>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m 4" descr="documentos.jpg"/>
          <p:cNvPicPr>
            <a:picLocks noChangeAspect="1"/>
          </p:cNvPicPr>
          <p:nvPr/>
        </p:nvPicPr>
        <p:blipFill>
          <a:blip r:embed="rId2"/>
          <a:stretch>
            <a:fillRect/>
          </a:stretch>
        </p:blipFill>
        <p:spPr>
          <a:xfrm>
            <a:off x="4929190" y="3571876"/>
            <a:ext cx="4071934" cy="3066945"/>
          </a:xfrm>
          <a:prstGeom prst="rect">
            <a:avLst/>
          </a:prstGeom>
        </p:spPr>
      </p:pic>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Windows Explorer – Comandos Básicos em Arquivos e Pastas</a:t>
            </a:r>
          </a:p>
        </p:txBody>
      </p:sp>
      <p:sp>
        <p:nvSpPr>
          <p:cNvPr id="2" name="Espaço Reservado para Conteúdo 1"/>
          <p:cNvSpPr>
            <a:spLocks noGrp="1"/>
          </p:cNvSpPr>
          <p:nvPr>
            <p:ph idx="1"/>
          </p:nvPr>
        </p:nvSpPr>
        <p:spPr>
          <a:xfrm>
            <a:off x="0" y="1285860"/>
            <a:ext cx="8229600" cy="3643338"/>
          </a:xfrm>
        </p:spPr>
        <p:txBody>
          <a:bodyPr>
            <a:normAutofit fontScale="92500" lnSpcReduction="10000"/>
          </a:bodyPr>
          <a:lstStyle/>
          <a:p>
            <a:r>
              <a:rPr lang="pt-BR" sz="2400" dirty="0">
                <a:latin typeface="Calibri" pitchFamily="34" charset="0"/>
              </a:rPr>
              <a:t>Alem de criar, localizar e abrir aqui vos e pastas você usuário deve dominar outros recursos necessários a utilização e manuseio do Windows Explorer . Veja.</a:t>
            </a:r>
          </a:p>
          <a:p>
            <a:endParaRPr lang="pt-BR" sz="2400" dirty="0">
              <a:latin typeface="Calibri" pitchFamily="34" charset="0"/>
            </a:endParaRPr>
          </a:p>
          <a:p>
            <a:r>
              <a:rPr lang="pt-BR" sz="2400" b="1" dirty="0">
                <a:latin typeface="Calibri" pitchFamily="34" charset="0"/>
              </a:rPr>
              <a:t>Renomear</a:t>
            </a:r>
            <a:r>
              <a:rPr lang="pt-BR" sz="2400" dirty="0">
                <a:latin typeface="Calibri" pitchFamily="34" charset="0"/>
              </a:rPr>
              <a:t> arquivos e pastas</a:t>
            </a:r>
          </a:p>
          <a:p>
            <a:r>
              <a:rPr lang="pt-BR" sz="2400" b="1" dirty="0">
                <a:latin typeface="Calibri" pitchFamily="34" charset="0"/>
              </a:rPr>
              <a:t>Mover</a:t>
            </a:r>
            <a:r>
              <a:rPr lang="pt-BR" sz="2400" dirty="0">
                <a:latin typeface="Calibri" pitchFamily="34" charset="0"/>
              </a:rPr>
              <a:t> arquivos e pastas</a:t>
            </a:r>
          </a:p>
          <a:p>
            <a:r>
              <a:rPr lang="pt-BR" sz="2400" b="1" dirty="0">
                <a:latin typeface="Calibri" pitchFamily="34" charset="0"/>
              </a:rPr>
              <a:t>Copiar e colar </a:t>
            </a:r>
            <a:r>
              <a:rPr lang="pt-BR" sz="2400" dirty="0">
                <a:latin typeface="Calibri" pitchFamily="34" charset="0"/>
              </a:rPr>
              <a:t>arquivos e pastas</a:t>
            </a:r>
          </a:p>
          <a:p>
            <a:r>
              <a:rPr lang="pt-BR" sz="2400" b="1" dirty="0">
                <a:latin typeface="Calibri" pitchFamily="34" charset="0"/>
              </a:rPr>
              <a:t>Excluir</a:t>
            </a:r>
            <a:r>
              <a:rPr lang="pt-BR" sz="2400" dirty="0">
                <a:latin typeface="Calibri" pitchFamily="34" charset="0"/>
              </a:rPr>
              <a:t> arquivos e pastas</a:t>
            </a:r>
          </a:p>
          <a:p>
            <a:r>
              <a:rPr lang="pt-BR" sz="2400" b="1" dirty="0">
                <a:latin typeface="Calibri" pitchFamily="34" charset="0"/>
              </a:rPr>
              <a:t>Salvar</a:t>
            </a:r>
            <a:r>
              <a:rPr lang="pt-BR" sz="2400" dirty="0">
                <a:latin typeface="Calibri" pitchFamily="34" charset="0"/>
              </a:rPr>
              <a:t> arquivos e pastas em unidades </a:t>
            </a:r>
          </a:p>
          <a:p>
            <a:pPr>
              <a:buNone/>
            </a:pPr>
            <a:r>
              <a:rPr lang="pt-BR" sz="2400" dirty="0">
                <a:latin typeface="Calibri" pitchFamily="34" charset="0"/>
              </a:rPr>
              <a:t>	diferentes.</a:t>
            </a:r>
          </a:p>
          <a:p>
            <a:endParaRPr lang="pt-BR" sz="2400" dirty="0">
              <a:latin typeface="Calibri" pitchFamily="34" charset="0"/>
            </a:endParaRP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86</a:t>
            </a:fld>
            <a:endParaRPr lang="pt-BR"/>
          </a:p>
        </p:txBody>
      </p:sp>
    </p:spTree>
  </p:cSld>
  <p:clrMapOvr>
    <a:masterClrMapping/>
  </p:clrMapOvr>
  <p:transition>
    <p:wipe dir="r"/>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BACKUP - MEUS DOCUMENTOS\ADEMIR MATHIAS - SENAC\Imagens Variadas\Pc Win.jpg"/>
          <p:cNvPicPr>
            <a:picLocks noChangeAspect="1" noChangeArrowheads="1"/>
          </p:cNvPicPr>
          <p:nvPr/>
        </p:nvPicPr>
        <p:blipFill>
          <a:blip r:embed="rId2"/>
          <a:srcRect/>
          <a:stretch>
            <a:fillRect/>
          </a:stretch>
        </p:blipFill>
        <p:spPr bwMode="auto">
          <a:xfrm>
            <a:off x="4143372" y="0"/>
            <a:ext cx="4767634" cy="3836992"/>
          </a:xfrm>
          <a:prstGeom prst="rect">
            <a:avLst/>
          </a:prstGeom>
          <a:noFill/>
        </p:spPr>
      </p:pic>
      <p:sp>
        <p:nvSpPr>
          <p:cNvPr id="7" name="Retângulo 6"/>
          <p:cNvSpPr/>
          <p:nvPr/>
        </p:nvSpPr>
        <p:spPr>
          <a:xfrm>
            <a:off x="71438" y="577407"/>
            <a:ext cx="4429124" cy="4708981"/>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Microsoft </a:t>
            </a:r>
          </a:p>
          <a:p>
            <a:r>
              <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Windows </a:t>
            </a:r>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XP</a:t>
            </a:r>
          </a:p>
          <a:p>
            <a:endPar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endParaRPr>
          </a:p>
          <a:p>
            <a:r>
              <a:rPr lang="pt-BR" sz="6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rPr>
              <a:t>Painel de Controle</a:t>
            </a:r>
            <a:endParaRPr lang="pt-BR" sz="6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Calibri" pitchFamily="34" charset="0"/>
              <a:ea typeface="+mj-ea"/>
              <a:cs typeface="+mj-cs"/>
            </a:endParaRP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87</a:t>
            </a:fld>
            <a:endParaRPr lang="pt-BR"/>
          </a:p>
        </p:txBody>
      </p:sp>
    </p:spTree>
  </p:cSld>
  <p:clrMapOvr>
    <a:masterClrMapping/>
  </p:clrMapOvr>
  <p:transition>
    <p:wipe dir="r"/>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m 17" descr="Manual10_64658d38.jpg"/>
          <p:cNvPicPr>
            <a:picLocks noChangeAspect="1"/>
          </p:cNvPicPr>
          <p:nvPr/>
        </p:nvPicPr>
        <p:blipFill>
          <a:blip r:embed="rId2"/>
          <a:stretch>
            <a:fillRect/>
          </a:stretch>
        </p:blipFill>
        <p:spPr>
          <a:xfrm>
            <a:off x="4429124" y="2428844"/>
            <a:ext cx="4572032" cy="4429156"/>
          </a:xfrm>
          <a:prstGeom prst="rect">
            <a:avLst/>
          </a:prstGeom>
        </p:spPr>
      </p:pic>
      <p:sp>
        <p:nvSpPr>
          <p:cNvPr id="2"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Iniciar</a:t>
            </a:r>
            <a:r>
              <a:rPr kumimoji="0" lang="pt-BR" sz="3200" b="1" i="0" u="none" strike="noStrike" kern="1200" cap="none" spc="0" normalizeH="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 o P</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ainel de Controle</a:t>
            </a:r>
          </a:p>
        </p:txBody>
      </p:sp>
      <p:pic>
        <p:nvPicPr>
          <p:cNvPr id="4098" name="Picture 2"/>
          <p:cNvPicPr>
            <a:picLocks noChangeAspect="1" noChangeArrowheads="1"/>
          </p:cNvPicPr>
          <p:nvPr/>
        </p:nvPicPr>
        <p:blipFill>
          <a:blip r:embed="rId3"/>
          <a:srcRect/>
          <a:stretch>
            <a:fillRect/>
          </a:stretch>
        </p:blipFill>
        <p:spPr bwMode="auto">
          <a:xfrm>
            <a:off x="0" y="1141395"/>
            <a:ext cx="4294008" cy="5716605"/>
          </a:xfrm>
          <a:prstGeom prst="rect">
            <a:avLst/>
          </a:prstGeom>
          <a:noFill/>
          <a:ln w="9525">
            <a:noFill/>
            <a:miter lim="800000"/>
            <a:headEnd/>
            <a:tailEnd/>
          </a:ln>
          <a:effectLst/>
        </p:spPr>
      </p:pic>
      <p:cxnSp>
        <p:nvCxnSpPr>
          <p:cNvPr id="8" name="Conector reto 7"/>
          <p:cNvCxnSpPr/>
          <p:nvPr/>
        </p:nvCxnSpPr>
        <p:spPr>
          <a:xfrm flipV="1">
            <a:off x="285720" y="4286256"/>
            <a:ext cx="2500330" cy="235745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to 12"/>
          <p:cNvCxnSpPr/>
          <p:nvPr/>
        </p:nvCxnSpPr>
        <p:spPr>
          <a:xfrm rot="5400000" flipH="1" flipV="1">
            <a:off x="3749669" y="5607859"/>
            <a:ext cx="2072496" cy="79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a:off x="4786314" y="4572008"/>
            <a:ext cx="2357454" cy="24"/>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88</a:t>
            </a:fld>
            <a:endParaRPr lang="pt-BR"/>
          </a:p>
        </p:txBody>
      </p:sp>
    </p:spTree>
  </p:cSld>
  <p:clrMapOvr>
    <a:masterClrMapping/>
  </p:clrMapOvr>
  <p:transition>
    <p:wipe dir="r"/>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xp_01.gif"/>
          <p:cNvPicPr>
            <a:picLocks noChangeAspect="1"/>
          </p:cNvPicPr>
          <p:nvPr/>
        </p:nvPicPr>
        <p:blipFill>
          <a:blip r:embed="rId2"/>
          <a:stretch>
            <a:fillRect/>
          </a:stretch>
        </p:blipFill>
        <p:spPr>
          <a:xfrm>
            <a:off x="142844" y="71414"/>
            <a:ext cx="4530718" cy="4000528"/>
          </a:xfrm>
          <a:prstGeom prst="rect">
            <a:avLst/>
          </a:prstGeom>
        </p:spPr>
      </p:pic>
      <p:pic>
        <p:nvPicPr>
          <p:cNvPr id="5" name="Imagem 4" descr="063.png"/>
          <p:cNvPicPr>
            <a:picLocks noChangeAspect="1"/>
          </p:cNvPicPr>
          <p:nvPr/>
        </p:nvPicPr>
        <p:blipFill>
          <a:blip r:embed="rId3"/>
          <a:stretch>
            <a:fillRect/>
          </a:stretch>
        </p:blipFill>
        <p:spPr>
          <a:xfrm>
            <a:off x="4214810" y="2368802"/>
            <a:ext cx="4738688" cy="4351075"/>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89</a:t>
            </a:fld>
            <a:endParaRPr lang="pt-BR"/>
          </a:p>
        </p:txBody>
      </p:sp>
    </p:spTree>
  </p:cSld>
  <p:clrMapOvr>
    <a:masterClrMapping/>
  </p:clrMapOvr>
  <p:transition>
    <p:wipe dir="r"/>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r="39583" b="43333"/>
          <a:stretch>
            <a:fillRect/>
          </a:stretch>
        </p:blipFill>
        <p:spPr bwMode="auto">
          <a:xfrm>
            <a:off x="0" y="0"/>
            <a:ext cx="9144000" cy="6858000"/>
          </a:xfrm>
          <a:prstGeom prst="rect">
            <a:avLst/>
          </a:prstGeom>
          <a:noFill/>
          <a:ln w="9525">
            <a:noFill/>
            <a:miter lim="800000"/>
            <a:headEnd/>
            <a:tailEnd/>
          </a:ln>
          <a:effectLst/>
        </p:spPr>
      </p:pic>
      <p:sp>
        <p:nvSpPr>
          <p:cNvPr id="3" name="Retângulo 2"/>
          <p:cNvSpPr/>
          <p:nvPr/>
        </p:nvSpPr>
        <p:spPr>
          <a:xfrm>
            <a:off x="0" y="1571612"/>
            <a:ext cx="2643174" cy="128588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Seta para baixo 3"/>
          <p:cNvSpPr/>
          <p:nvPr/>
        </p:nvSpPr>
        <p:spPr>
          <a:xfrm>
            <a:off x="4929190" y="642918"/>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90</a:t>
            </a:fld>
            <a:endParaRPr lang="pt-BR"/>
          </a:p>
        </p:txBody>
      </p:sp>
    </p:spTree>
  </p:cSld>
  <p:clrMapOvr>
    <a:masterClrMapping/>
  </p:clrMapOvr>
  <p:transition>
    <p:wipe dir="r"/>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r="30729" b="29166"/>
          <a:stretch>
            <a:fillRect/>
          </a:stretch>
        </p:blipFill>
        <p:spPr bwMode="auto">
          <a:xfrm>
            <a:off x="0" y="0"/>
            <a:ext cx="9144000" cy="6858000"/>
          </a:xfrm>
          <a:prstGeom prst="rect">
            <a:avLst/>
          </a:prstGeom>
          <a:noFill/>
          <a:ln w="9525">
            <a:noFill/>
            <a:miter lim="800000"/>
            <a:headEnd/>
            <a:tailEnd/>
          </a:ln>
          <a:effectLst/>
        </p:spPr>
      </p:pic>
      <p:sp>
        <p:nvSpPr>
          <p:cNvPr id="4" name="Retângulo 3"/>
          <p:cNvSpPr/>
          <p:nvPr/>
        </p:nvSpPr>
        <p:spPr>
          <a:xfrm>
            <a:off x="0" y="1357298"/>
            <a:ext cx="2143108" cy="71438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Seta para baixo 4"/>
          <p:cNvSpPr/>
          <p:nvPr/>
        </p:nvSpPr>
        <p:spPr>
          <a:xfrm>
            <a:off x="5143504" y="214290"/>
            <a:ext cx="642942" cy="785842"/>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91</a:t>
            </a:fld>
            <a:endParaRPr lang="pt-BR"/>
          </a:p>
        </p:txBody>
      </p:sp>
    </p:spTree>
  </p:cSld>
  <p:clrMapOvr>
    <a:masterClrMapping/>
  </p:clrMapOvr>
  <p:transition>
    <p:wipe dir="r"/>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Aqui veremos os principais recursos do painel de controle:</a:t>
            </a:r>
          </a:p>
        </p:txBody>
      </p:sp>
      <p:pic>
        <p:nvPicPr>
          <p:cNvPr id="3074" name="Picture 2"/>
          <p:cNvPicPr>
            <a:picLocks noChangeAspect="1" noChangeArrowheads="1"/>
          </p:cNvPicPr>
          <p:nvPr/>
        </p:nvPicPr>
        <p:blipFill>
          <a:blip r:embed="rId2"/>
          <a:srcRect/>
          <a:stretch>
            <a:fillRect/>
          </a:stretch>
        </p:blipFill>
        <p:spPr bwMode="auto">
          <a:xfrm>
            <a:off x="142844" y="1785926"/>
            <a:ext cx="8838492" cy="2286016"/>
          </a:xfrm>
          <a:prstGeom prst="rect">
            <a:avLst/>
          </a:prstGeom>
          <a:noFill/>
          <a:ln w="9525">
            <a:noFill/>
            <a:miter lim="800000"/>
            <a:headEnd/>
            <a:tailEnd/>
          </a:ln>
          <a:effectLst/>
        </p:spPr>
      </p:pic>
      <p:pic>
        <p:nvPicPr>
          <p:cNvPr id="3075" name="Picture 3"/>
          <p:cNvPicPr>
            <a:picLocks noChangeAspect="1" noChangeArrowheads="1"/>
          </p:cNvPicPr>
          <p:nvPr/>
        </p:nvPicPr>
        <p:blipFill>
          <a:blip r:embed="rId3"/>
          <a:srcRect/>
          <a:stretch>
            <a:fillRect/>
          </a:stretch>
        </p:blipFill>
        <p:spPr bwMode="auto">
          <a:xfrm>
            <a:off x="7143768" y="3071810"/>
            <a:ext cx="1676400" cy="812800"/>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92</a:t>
            </a:fld>
            <a:endParaRPr lang="pt-BR"/>
          </a:p>
        </p:txBody>
      </p:sp>
    </p:spTree>
  </p:cSld>
  <p:clrMapOvr>
    <a:masterClrMapping/>
  </p:clrMapOvr>
  <p:transition>
    <p:wipe dir="r"/>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srcRect l="20257" t="6838" r="18973"/>
          <a:stretch>
            <a:fillRect/>
          </a:stretch>
        </p:blipFill>
        <p:spPr bwMode="auto">
          <a:xfrm>
            <a:off x="7215206" y="1826751"/>
            <a:ext cx="1714512" cy="4816935"/>
          </a:xfrm>
          <a:prstGeom prst="rect">
            <a:avLst/>
          </a:prstGeom>
          <a:noFill/>
          <a:ln w="9525">
            <a:noFill/>
            <a:miter lim="800000"/>
            <a:headEnd/>
            <a:tailEnd/>
          </a:ln>
          <a:effectLst/>
        </p:spPr>
      </p:pic>
      <p:sp>
        <p:nvSpPr>
          <p:cNvPr id="3" name="Título 2"/>
          <p:cNvSpPr>
            <a:spLocks noGrp="1"/>
          </p:cNvSpPr>
          <p:nvPr>
            <p:ph type="title"/>
          </p:nvPr>
        </p:nvSpPr>
        <p:spPr>
          <a:xfrm>
            <a:off x="77155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 - Data e Hora</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Serve para alterar a data e a hora de seu computador. Além disso, você pode configurar o fuso horário e a ajustar seu computador para ele configurar automaticamente para horário de verão.</a:t>
            </a:r>
          </a:p>
        </p:txBody>
      </p:sp>
      <p:pic>
        <p:nvPicPr>
          <p:cNvPr id="5122" name="Picture 2"/>
          <p:cNvPicPr>
            <a:picLocks noChangeAspect="1" noChangeArrowheads="1"/>
          </p:cNvPicPr>
          <p:nvPr/>
        </p:nvPicPr>
        <p:blipFill>
          <a:blip r:embed="rId3"/>
          <a:srcRect/>
          <a:stretch>
            <a:fillRect/>
          </a:stretch>
        </p:blipFill>
        <p:spPr bwMode="auto">
          <a:xfrm>
            <a:off x="500034" y="2571744"/>
            <a:ext cx="5929322" cy="4071942"/>
          </a:xfrm>
          <a:prstGeom prst="rect">
            <a:avLst/>
          </a:prstGeom>
          <a:noFill/>
          <a:ln w="9525">
            <a:noFill/>
            <a:miter lim="800000"/>
            <a:headEnd/>
            <a:tailEnd/>
          </a:ln>
          <a:effectLst/>
        </p:spPr>
      </p:pic>
      <p:pic>
        <p:nvPicPr>
          <p:cNvPr id="5124" name="Picture 4"/>
          <p:cNvPicPr>
            <a:picLocks noChangeAspect="1" noChangeArrowheads="1"/>
          </p:cNvPicPr>
          <p:nvPr/>
        </p:nvPicPr>
        <p:blipFill>
          <a:blip r:embed="rId4"/>
          <a:srcRect r="57182"/>
          <a:stretch>
            <a:fillRect/>
          </a:stretch>
        </p:blipFill>
        <p:spPr bwMode="auto">
          <a:xfrm>
            <a:off x="0" y="0"/>
            <a:ext cx="1000100" cy="963938"/>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93</a:t>
            </a:fld>
            <a:endParaRPr lang="pt-BR"/>
          </a:p>
        </p:txBody>
      </p:sp>
    </p:spTree>
  </p:cSld>
  <p:clrMapOvr>
    <a:masterClrMapping/>
  </p:clrMapOvr>
  <p:transition>
    <p:wipe dir="r"/>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p:cNvPicPr>
            <a:picLocks noChangeAspect="1" noChangeArrowheads="1"/>
          </p:cNvPicPr>
          <p:nvPr/>
        </p:nvPicPr>
        <p:blipFill>
          <a:blip r:embed="rId2"/>
          <a:srcRect l="9177" r="57182"/>
          <a:stretch>
            <a:fillRect/>
          </a:stretch>
        </p:blipFill>
        <p:spPr bwMode="auto">
          <a:xfrm>
            <a:off x="71470" y="0"/>
            <a:ext cx="785754" cy="963938"/>
          </a:xfrm>
          <a:prstGeom prst="rect">
            <a:avLst/>
          </a:prstGeom>
          <a:noFill/>
          <a:ln w="9525">
            <a:noFill/>
            <a:miter lim="800000"/>
            <a:headEnd/>
            <a:tailEnd/>
          </a:ln>
          <a:effectLst/>
        </p:spPr>
      </p:pic>
      <p:sp>
        <p:nvSpPr>
          <p:cNvPr id="4" name="Título 2"/>
          <p:cNvSpPr txBox="1">
            <a:spLocks/>
          </p:cNvSpPr>
          <p:nvPr/>
        </p:nvSpPr>
        <p:spPr>
          <a:xfrm>
            <a:off x="642910"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Data e Hora</a:t>
            </a:r>
          </a:p>
        </p:txBody>
      </p:sp>
      <p:pic>
        <p:nvPicPr>
          <p:cNvPr id="5" name="Imagem 4" descr="dataehora.png"/>
          <p:cNvPicPr>
            <a:picLocks noChangeAspect="1"/>
          </p:cNvPicPr>
          <p:nvPr/>
        </p:nvPicPr>
        <p:blipFill>
          <a:blip r:embed="rId3"/>
          <a:stretch>
            <a:fillRect/>
          </a:stretch>
        </p:blipFill>
        <p:spPr>
          <a:xfrm>
            <a:off x="1071538" y="785794"/>
            <a:ext cx="6715172" cy="5788942"/>
          </a:xfrm>
          <a:prstGeom prst="rect">
            <a:avLst/>
          </a:prstGeom>
        </p:spPr>
      </p:pic>
      <p:sp>
        <p:nvSpPr>
          <p:cNvPr id="6" name="Retângulo 5"/>
          <p:cNvSpPr/>
          <p:nvPr/>
        </p:nvSpPr>
        <p:spPr>
          <a:xfrm>
            <a:off x="1214414" y="1357298"/>
            <a:ext cx="4214842" cy="50006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5143504" y="4500570"/>
            <a:ext cx="1928826" cy="50006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94</a:t>
            </a:fld>
            <a:endParaRPr lang="pt-BR"/>
          </a:p>
        </p:txBody>
      </p:sp>
    </p:spTree>
  </p:cSld>
  <p:clrMapOvr>
    <a:masterClrMapping/>
  </p:clrMapOvr>
  <p:transition>
    <p:wipe dir="r"/>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0" y="0"/>
            <a:ext cx="1117600" cy="1206500"/>
          </a:xfrm>
          <a:prstGeom prst="rect">
            <a:avLst/>
          </a:prstGeom>
          <a:noFill/>
          <a:ln w="9525">
            <a:noFill/>
            <a:miter lim="800000"/>
            <a:headEnd/>
            <a:tailEnd/>
          </a:ln>
          <a:effectLst/>
        </p:spPr>
      </p:pic>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 - Vídeo</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Uma maneira fácil de começar: personalize o plano de fundo da área de trabalho! Você pode pintá-lo com qualquer cor do arco-íris ou preenchê-lo com um padrão, uma imagem ou a fotografia favorita. O Windows XP contém uma seleção de planos de fundo para a sua escolha. Também é possível capturar fotografias e outros elementos gráficos na Web. Veja como fornecer uma aparência nova à sua área de trabalho</a:t>
            </a:r>
          </a:p>
        </p:txBody>
      </p:sp>
      <p:pic>
        <p:nvPicPr>
          <p:cNvPr id="13314" name="Picture 2"/>
          <p:cNvPicPr>
            <a:picLocks noChangeAspect="1" noChangeArrowheads="1"/>
          </p:cNvPicPr>
          <p:nvPr/>
        </p:nvPicPr>
        <p:blipFill>
          <a:blip r:embed="rId3"/>
          <a:srcRect/>
          <a:stretch>
            <a:fillRect/>
          </a:stretch>
        </p:blipFill>
        <p:spPr bwMode="auto">
          <a:xfrm>
            <a:off x="0" y="4460258"/>
            <a:ext cx="7072330" cy="2397742"/>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95</a:t>
            </a:fld>
            <a:endParaRPr lang="pt-BR"/>
          </a:p>
        </p:txBody>
      </p:sp>
    </p:spTree>
  </p:cSld>
  <p:clrMapOvr>
    <a:masterClrMapping/>
  </p:clrMapOvr>
  <p:transition>
    <p:wipe dir="r"/>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a:srcRect/>
          <a:stretch>
            <a:fillRect/>
          </a:stretch>
        </p:blipFill>
        <p:spPr bwMode="auto">
          <a:xfrm>
            <a:off x="96814" y="0"/>
            <a:ext cx="1117600" cy="1206500"/>
          </a:xfrm>
          <a:prstGeom prst="rect">
            <a:avLst/>
          </a:prstGeom>
          <a:noFill/>
          <a:ln w="9525">
            <a:noFill/>
            <a:miter lim="800000"/>
            <a:headEnd/>
            <a:tailEnd/>
          </a:ln>
          <a:effectLst/>
        </p:spPr>
      </p:pic>
      <p:pic>
        <p:nvPicPr>
          <p:cNvPr id="4" name="Picture 3"/>
          <p:cNvPicPr>
            <a:picLocks noChangeAspect="1" noChangeArrowheads="1"/>
          </p:cNvPicPr>
          <p:nvPr/>
        </p:nvPicPr>
        <p:blipFill>
          <a:blip r:embed="rId3"/>
          <a:srcRect/>
          <a:stretch>
            <a:fillRect/>
          </a:stretch>
        </p:blipFill>
        <p:spPr bwMode="auto">
          <a:xfrm>
            <a:off x="2430108" y="857232"/>
            <a:ext cx="5235230" cy="5805654"/>
          </a:xfrm>
          <a:prstGeom prst="rect">
            <a:avLst/>
          </a:prstGeom>
          <a:noFill/>
          <a:ln w="9525">
            <a:noFill/>
            <a:miter lim="800000"/>
            <a:headEnd/>
            <a:tailEnd/>
          </a:ln>
          <a:effectLst/>
        </p:spPr>
      </p:pic>
      <p:sp>
        <p:nvSpPr>
          <p:cNvPr id="5" name="Retângulo 4"/>
          <p:cNvSpPr/>
          <p:nvPr/>
        </p:nvSpPr>
        <p:spPr>
          <a:xfrm>
            <a:off x="2500298" y="1214422"/>
            <a:ext cx="4929222" cy="50006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6" name="Retângulo 5"/>
          <p:cNvSpPr/>
          <p:nvPr/>
        </p:nvSpPr>
        <p:spPr>
          <a:xfrm>
            <a:off x="2643174" y="3929066"/>
            <a:ext cx="3714776" cy="178595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Vídeo</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96</a:t>
            </a:fld>
            <a:endParaRPr lang="pt-BR"/>
          </a:p>
        </p:txBody>
      </p:sp>
    </p:spTree>
  </p:cSld>
  <p:clrMapOvr>
    <a:masterClrMapping/>
  </p:clrMapOvr>
  <p:transition>
    <p:wipe dir="r"/>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a:stretch>
            <a:fillRect/>
          </a:stretch>
        </p:blipFill>
        <p:spPr bwMode="auto">
          <a:xfrm>
            <a:off x="2357422" y="951676"/>
            <a:ext cx="5072098" cy="5673872"/>
          </a:xfrm>
          <a:prstGeom prst="rect">
            <a:avLst/>
          </a:prstGeom>
          <a:noFill/>
          <a:ln w="9525">
            <a:noFill/>
            <a:miter lim="800000"/>
            <a:headEnd/>
            <a:tailEnd/>
          </a:ln>
          <a:effectLst/>
        </p:spPr>
      </p:pic>
      <p:sp>
        <p:nvSpPr>
          <p:cNvPr id="3" name="Retângulo 2"/>
          <p:cNvSpPr/>
          <p:nvPr/>
        </p:nvSpPr>
        <p:spPr>
          <a:xfrm>
            <a:off x="2571736" y="3857628"/>
            <a:ext cx="4572032" cy="107157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Vídeo</a:t>
            </a:r>
          </a:p>
        </p:txBody>
      </p:sp>
      <p:pic>
        <p:nvPicPr>
          <p:cNvPr id="5" name="Picture 2"/>
          <p:cNvPicPr>
            <a:picLocks noChangeAspect="1" noChangeArrowheads="1"/>
          </p:cNvPicPr>
          <p:nvPr/>
        </p:nvPicPr>
        <p:blipFill>
          <a:blip r:embed="rId3"/>
          <a:srcRect/>
          <a:stretch>
            <a:fillRect/>
          </a:stretch>
        </p:blipFill>
        <p:spPr bwMode="auto">
          <a:xfrm>
            <a:off x="0" y="0"/>
            <a:ext cx="1117600" cy="120650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97</a:t>
            </a:fld>
            <a:endParaRPr lang="pt-BR"/>
          </a:p>
        </p:txBody>
      </p:sp>
    </p:spTree>
  </p:cSld>
  <p:clrMapOvr>
    <a:masterClrMapping/>
  </p:clrMapOvr>
  <p:transition>
    <p:wipe dir="r"/>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srcRect/>
          <a:stretch>
            <a:fillRect/>
          </a:stretch>
        </p:blipFill>
        <p:spPr bwMode="auto">
          <a:xfrm>
            <a:off x="142844" y="0"/>
            <a:ext cx="1117600" cy="1206500"/>
          </a:xfrm>
          <a:prstGeom prst="rect">
            <a:avLst/>
          </a:prstGeom>
          <a:noFill/>
          <a:ln w="9525">
            <a:noFill/>
            <a:miter lim="800000"/>
            <a:headEnd/>
            <a:tailEnd/>
          </a:ln>
          <a:effectLst/>
        </p:spPr>
      </p:pic>
      <p:pic>
        <p:nvPicPr>
          <p:cNvPr id="8194" name="Picture 2"/>
          <p:cNvPicPr>
            <a:picLocks noChangeAspect="1" noChangeArrowheads="1"/>
          </p:cNvPicPr>
          <p:nvPr/>
        </p:nvPicPr>
        <p:blipFill>
          <a:blip r:embed="rId3"/>
          <a:srcRect/>
          <a:stretch>
            <a:fillRect/>
          </a:stretch>
        </p:blipFill>
        <p:spPr bwMode="auto">
          <a:xfrm>
            <a:off x="2100994" y="714356"/>
            <a:ext cx="5257088" cy="5829894"/>
          </a:xfrm>
          <a:prstGeom prst="rect">
            <a:avLst/>
          </a:prstGeom>
          <a:noFill/>
          <a:ln w="9525">
            <a:noFill/>
            <a:miter lim="800000"/>
            <a:headEnd/>
            <a:tailEnd/>
          </a:ln>
          <a:effectLst/>
        </p:spPr>
      </p:pic>
      <p:sp>
        <p:nvSpPr>
          <p:cNvPr id="3" name="Retângulo 2"/>
          <p:cNvSpPr/>
          <p:nvPr/>
        </p:nvSpPr>
        <p:spPr>
          <a:xfrm>
            <a:off x="2357422" y="4143380"/>
            <a:ext cx="2714644" cy="1714512"/>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Vídeo</a:t>
            </a: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98</a:t>
            </a:fld>
            <a:endParaRPr lang="pt-BR"/>
          </a:p>
        </p:txBody>
      </p:sp>
    </p:spTree>
  </p:cSld>
  <p:clrMapOvr>
    <a:masterClrMapping/>
  </p:clrMapOvr>
  <p:transition>
    <p:wipe dir="r"/>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 - Mouse</a:t>
            </a:r>
          </a:p>
        </p:txBody>
      </p:sp>
      <p:sp>
        <p:nvSpPr>
          <p:cNvPr id="2" name="Espaço Reservado para Conteúdo 1"/>
          <p:cNvSpPr>
            <a:spLocks noGrp="1"/>
          </p:cNvSpPr>
          <p:nvPr>
            <p:ph idx="1"/>
          </p:nvPr>
        </p:nvSpPr>
        <p:spPr>
          <a:xfrm>
            <a:off x="285720" y="1000108"/>
            <a:ext cx="8229600" cy="2571768"/>
          </a:xfrm>
        </p:spPr>
        <p:txBody>
          <a:bodyPr>
            <a:normAutofit/>
          </a:bodyPr>
          <a:lstStyle/>
          <a:p>
            <a:r>
              <a:rPr lang="pt-BR" sz="2400" dirty="0">
                <a:latin typeface="Calibri" pitchFamily="34" charset="0"/>
              </a:rPr>
              <a:t>Novos truques com o mouse. Você sabe que é possível alterar a velocidade com que o ponteiro do mouse se move pela tela? Ou alternar as funções dos botões para que se ajustem à operação com a mão esquerda? Ou ainda trocar a seta, a ampulheta e outros ponteiros padrão do mouse por símbolos diferentes como, por exemplo, dinossauros? É possível e fácil de fazer. Com o Windows XP, você controla o mouse!</a:t>
            </a:r>
          </a:p>
        </p:txBody>
      </p:sp>
      <p:pic>
        <p:nvPicPr>
          <p:cNvPr id="9218" name="Picture 2"/>
          <p:cNvPicPr>
            <a:picLocks noChangeAspect="1" noChangeArrowheads="1"/>
          </p:cNvPicPr>
          <p:nvPr/>
        </p:nvPicPr>
        <p:blipFill>
          <a:blip r:embed="rId2"/>
          <a:srcRect r="42038" b="18750"/>
          <a:stretch>
            <a:fillRect/>
          </a:stretch>
        </p:blipFill>
        <p:spPr bwMode="auto">
          <a:xfrm>
            <a:off x="0" y="0"/>
            <a:ext cx="928694" cy="928693"/>
          </a:xfrm>
          <a:prstGeom prst="rect">
            <a:avLst/>
          </a:prstGeom>
          <a:noFill/>
          <a:ln w="9525">
            <a:noFill/>
            <a:miter lim="800000"/>
            <a:headEnd/>
            <a:tailEnd/>
          </a:ln>
          <a:effectLst/>
        </p:spPr>
      </p:pic>
      <p:pic>
        <p:nvPicPr>
          <p:cNvPr id="14338" name="Picture 2"/>
          <p:cNvPicPr>
            <a:picLocks noChangeAspect="1" noChangeArrowheads="1"/>
          </p:cNvPicPr>
          <p:nvPr/>
        </p:nvPicPr>
        <p:blipFill>
          <a:blip r:embed="rId3"/>
          <a:srcRect/>
          <a:stretch>
            <a:fillRect/>
          </a:stretch>
        </p:blipFill>
        <p:spPr bwMode="auto">
          <a:xfrm>
            <a:off x="0" y="4500570"/>
            <a:ext cx="7132740" cy="2357431"/>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99</a:t>
            </a:fld>
            <a:endParaRPr lang="pt-BR"/>
          </a:p>
        </p:txBody>
      </p:sp>
    </p:spTree>
  </p:cSld>
  <p:clrMapOvr>
    <a:masterClrMapping/>
  </p:clrMapOvr>
  <p:transition>
    <p:wipe dir="r"/>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Mouse</a:t>
            </a:r>
          </a:p>
        </p:txBody>
      </p:sp>
      <p:pic>
        <p:nvPicPr>
          <p:cNvPr id="10242" name="Picture 2"/>
          <p:cNvPicPr>
            <a:picLocks noChangeAspect="1" noChangeArrowheads="1"/>
          </p:cNvPicPr>
          <p:nvPr/>
        </p:nvPicPr>
        <p:blipFill>
          <a:blip r:embed="rId2"/>
          <a:srcRect/>
          <a:stretch>
            <a:fillRect/>
          </a:stretch>
        </p:blipFill>
        <p:spPr bwMode="auto">
          <a:xfrm>
            <a:off x="3357554" y="785794"/>
            <a:ext cx="5168900" cy="5867400"/>
          </a:xfrm>
          <a:prstGeom prst="rect">
            <a:avLst/>
          </a:prstGeom>
          <a:noFill/>
          <a:ln w="9525">
            <a:noFill/>
            <a:miter lim="800000"/>
            <a:headEnd/>
            <a:tailEnd/>
          </a:ln>
          <a:effectLst/>
        </p:spPr>
      </p:pic>
      <p:sp>
        <p:nvSpPr>
          <p:cNvPr id="6" name="Retângulo 5"/>
          <p:cNvSpPr/>
          <p:nvPr/>
        </p:nvSpPr>
        <p:spPr>
          <a:xfrm>
            <a:off x="3500430" y="1142984"/>
            <a:ext cx="4286280" cy="50006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Seta para baixo 6"/>
          <p:cNvSpPr/>
          <p:nvPr/>
        </p:nvSpPr>
        <p:spPr>
          <a:xfrm rot="16200000">
            <a:off x="2357422" y="1643050"/>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Seta para baixo 8"/>
          <p:cNvSpPr/>
          <p:nvPr/>
        </p:nvSpPr>
        <p:spPr>
          <a:xfrm rot="16200000">
            <a:off x="2285984" y="3286124"/>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10" name="Picture 2"/>
          <p:cNvPicPr>
            <a:picLocks noChangeAspect="1" noChangeArrowheads="1"/>
          </p:cNvPicPr>
          <p:nvPr/>
        </p:nvPicPr>
        <p:blipFill>
          <a:blip r:embed="rId3"/>
          <a:srcRect l="13514" t="11366" r="43243" b="20439"/>
          <a:stretch>
            <a:fillRect/>
          </a:stretch>
        </p:blipFill>
        <p:spPr bwMode="auto">
          <a:xfrm>
            <a:off x="285720" y="0"/>
            <a:ext cx="642942" cy="72331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100</a:t>
            </a:fld>
            <a:endParaRPr lang="pt-BR"/>
          </a:p>
        </p:txBody>
      </p:sp>
    </p:spTree>
  </p:cSld>
  <p:clrMapOvr>
    <a:masterClrMapping/>
  </p:clrMapOvr>
  <p:transition>
    <p:wipe dir="r"/>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Mouse</a:t>
            </a:r>
          </a:p>
        </p:txBody>
      </p:sp>
      <p:pic>
        <p:nvPicPr>
          <p:cNvPr id="11266" name="Picture 2"/>
          <p:cNvPicPr>
            <a:picLocks noChangeAspect="1" noChangeArrowheads="1"/>
          </p:cNvPicPr>
          <p:nvPr/>
        </p:nvPicPr>
        <p:blipFill>
          <a:blip r:embed="rId2"/>
          <a:srcRect/>
          <a:stretch>
            <a:fillRect/>
          </a:stretch>
        </p:blipFill>
        <p:spPr bwMode="auto">
          <a:xfrm>
            <a:off x="1857356" y="857232"/>
            <a:ext cx="5207000" cy="5854700"/>
          </a:xfrm>
          <a:prstGeom prst="rect">
            <a:avLst/>
          </a:prstGeom>
          <a:noFill/>
          <a:ln w="9525">
            <a:noFill/>
            <a:miter lim="800000"/>
            <a:headEnd/>
            <a:tailEnd/>
          </a:ln>
          <a:effectLst/>
        </p:spPr>
      </p:pic>
      <p:sp>
        <p:nvSpPr>
          <p:cNvPr id="4" name="Seta para baixo 3"/>
          <p:cNvSpPr/>
          <p:nvPr/>
        </p:nvSpPr>
        <p:spPr>
          <a:xfrm rot="16200000">
            <a:off x="857224" y="1500174"/>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Seta para baixo 4"/>
          <p:cNvSpPr/>
          <p:nvPr/>
        </p:nvSpPr>
        <p:spPr>
          <a:xfrm rot="16200000">
            <a:off x="857224" y="3786190"/>
            <a:ext cx="1071570" cy="1500198"/>
          </a:xfrm>
          <a:prstGeom prst="downArrow">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 name="Picture 2"/>
          <p:cNvPicPr>
            <a:picLocks noChangeAspect="1" noChangeArrowheads="1"/>
          </p:cNvPicPr>
          <p:nvPr/>
        </p:nvPicPr>
        <p:blipFill>
          <a:blip r:embed="rId3"/>
          <a:srcRect l="13514" t="11366" r="43243" b="20439"/>
          <a:stretch>
            <a:fillRect/>
          </a:stretch>
        </p:blipFill>
        <p:spPr bwMode="auto">
          <a:xfrm>
            <a:off x="285720" y="0"/>
            <a:ext cx="642942" cy="723310"/>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101</a:t>
            </a:fld>
            <a:endParaRPr lang="pt-BR"/>
          </a:p>
        </p:txBody>
      </p:sp>
    </p:spTree>
  </p:cSld>
  <p:clrMapOvr>
    <a:masterClrMapping/>
  </p:clrMapOvr>
  <p:transition>
    <p:wipe dir="r"/>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428596" y="0"/>
            <a:ext cx="8229600" cy="857232"/>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Mouse</a:t>
            </a:r>
          </a:p>
        </p:txBody>
      </p:sp>
      <p:pic>
        <p:nvPicPr>
          <p:cNvPr id="12290" name="Picture 2"/>
          <p:cNvPicPr>
            <a:picLocks noChangeAspect="1" noChangeArrowheads="1"/>
          </p:cNvPicPr>
          <p:nvPr/>
        </p:nvPicPr>
        <p:blipFill>
          <a:blip r:embed="rId2"/>
          <a:srcRect/>
          <a:stretch>
            <a:fillRect/>
          </a:stretch>
        </p:blipFill>
        <p:spPr bwMode="auto">
          <a:xfrm>
            <a:off x="3071802" y="857232"/>
            <a:ext cx="5219700" cy="5867400"/>
          </a:xfrm>
          <a:prstGeom prst="rect">
            <a:avLst/>
          </a:prstGeom>
          <a:noFill/>
          <a:ln w="9525">
            <a:noFill/>
            <a:miter lim="800000"/>
            <a:headEnd/>
            <a:tailEnd/>
          </a:ln>
          <a:effectLst/>
        </p:spPr>
      </p:pic>
      <p:sp>
        <p:nvSpPr>
          <p:cNvPr id="5" name="Retângulo 4"/>
          <p:cNvSpPr/>
          <p:nvPr/>
        </p:nvSpPr>
        <p:spPr>
          <a:xfrm>
            <a:off x="3428992" y="1714488"/>
            <a:ext cx="4643470" cy="428628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pic>
        <p:nvPicPr>
          <p:cNvPr id="6" name="Picture 2"/>
          <p:cNvPicPr>
            <a:picLocks noChangeAspect="1" noChangeArrowheads="1"/>
          </p:cNvPicPr>
          <p:nvPr/>
        </p:nvPicPr>
        <p:blipFill>
          <a:blip r:embed="rId3"/>
          <a:srcRect l="13514" t="11366" r="43243" b="20439"/>
          <a:stretch>
            <a:fillRect/>
          </a:stretch>
        </p:blipFill>
        <p:spPr bwMode="auto">
          <a:xfrm>
            <a:off x="214282" y="0"/>
            <a:ext cx="642942" cy="723310"/>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102</a:t>
            </a:fld>
            <a:endParaRPr lang="pt-BR"/>
          </a:p>
        </p:txBody>
      </p:sp>
    </p:spTree>
  </p:cSld>
  <p:clrMapOvr>
    <a:masterClrMapping/>
  </p:clrMapOvr>
  <p:transition>
    <p:wipe dir="r"/>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l="21015" t="59375" r="71711"/>
          <a:stretch>
            <a:fillRect/>
          </a:stretch>
        </p:blipFill>
        <p:spPr bwMode="auto">
          <a:xfrm>
            <a:off x="214282" y="0"/>
            <a:ext cx="785818" cy="1135070"/>
          </a:xfrm>
          <a:prstGeom prst="rect">
            <a:avLst/>
          </a:prstGeom>
          <a:noFill/>
          <a:ln w="9525">
            <a:noFill/>
            <a:miter lim="800000"/>
            <a:headEnd/>
            <a:tailEnd/>
          </a:ln>
          <a:effectLst/>
        </p:spPr>
      </p:pic>
      <p:sp>
        <p:nvSpPr>
          <p:cNvPr id="3" name="Título 2"/>
          <p:cNvSpPr>
            <a:spLocks noGrp="1"/>
          </p:cNvSpPr>
          <p:nvPr>
            <p:ph type="title"/>
          </p:nvPr>
        </p:nvSpPr>
        <p:spPr>
          <a:xfrm>
            <a:off x="428596" y="0"/>
            <a:ext cx="8229600" cy="857232"/>
          </a:xfrm>
        </p:spPr>
        <p:txBody>
          <a:bodyPr>
            <a:normAutofit fontScale="90000"/>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 – Opções Regionais e Idioma </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Em Opções regionais e de idiomas no Painel de controle, você pode alterar o formato que o Windows usa para exibir datas, horas, valores de moeda, números inteiros e números com frações decimais.</a:t>
            </a:r>
          </a:p>
        </p:txBody>
      </p:sp>
      <p:pic>
        <p:nvPicPr>
          <p:cNvPr id="6" name="Picture 2"/>
          <p:cNvPicPr>
            <a:picLocks noChangeAspect="1" noChangeArrowheads="1"/>
          </p:cNvPicPr>
          <p:nvPr/>
        </p:nvPicPr>
        <p:blipFill>
          <a:blip r:embed="rId2"/>
          <a:srcRect l="19398" t="53125" r="44230"/>
          <a:stretch>
            <a:fillRect/>
          </a:stretch>
        </p:blipFill>
        <p:spPr bwMode="auto">
          <a:xfrm>
            <a:off x="2000232" y="3286124"/>
            <a:ext cx="6429420" cy="2143140"/>
          </a:xfrm>
          <a:prstGeom prst="rect">
            <a:avLst/>
          </a:prstGeom>
          <a:noFill/>
          <a:ln w="9525">
            <a:noFill/>
            <a:miter lim="800000"/>
            <a:headEnd/>
            <a:tailEnd/>
          </a:ln>
          <a:effectLst/>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103</a:t>
            </a:fld>
            <a:endParaRPr lang="pt-BR"/>
          </a:p>
        </p:txBody>
      </p:sp>
    </p:spTree>
  </p:cSld>
  <p:clrMapOvr>
    <a:masterClrMapping/>
  </p:clrMapOvr>
  <p:transition>
    <p:wipe dir="r"/>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71406" y="1000109"/>
            <a:ext cx="4358014" cy="5072098"/>
          </a:xfrm>
          <a:prstGeom prst="rect">
            <a:avLst/>
          </a:prstGeom>
          <a:noFill/>
          <a:ln w="9525">
            <a:noFill/>
            <a:miter lim="800000"/>
            <a:headEnd/>
            <a:tailEnd/>
          </a:ln>
          <a:effectLst/>
        </p:spPr>
      </p:pic>
      <p:pic>
        <p:nvPicPr>
          <p:cNvPr id="2050" name="Picture 2"/>
          <p:cNvPicPr>
            <a:picLocks noChangeAspect="1" noChangeArrowheads="1"/>
          </p:cNvPicPr>
          <p:nvPr/>
        </p:nvPicPr>
        <p:blipFill>
          <a:blip r:embed="rId3"/>
          <a:srcRect/>
          <a:stretch>
            <a:fillRect/>
          </a:stretch>
        </p:blipFill>
        <p:spPr bwMode="auto">
          <a:xfrm>
            <a:off x="4500562" y="1000108"/>
            <a:ext cx="4357718" cy="5143536"/>
          </a:xfrm>
          <a:prstGeom prst="rect">
            <a:avLst/>
          </a:prstGeom>
          <a:noFill/>
          <a:ln w="9525">
            <a:noFill/>
            <a:miter lim="800000"/>
            <a:headEnd/>
            <a:tailEnd/>
          </a:ln>
          <a:effectLst/>
        </p:spPr>
      </p:pic>
      <p:sp>
        <p:nvSpPr>
          <p:cNvPr id="6" name="Título 2"/>
          <p:cNvSpPr txBox="1">
            <a:spLocks/>
          </p:cNvSpPr>
          <p:nvPr/>
        </p:nvSpPr>
        <p:spPr>
          <a:xfrm>
            <a:off x="428596" y="0"/>
            <a:ext cx="8229600" cy="857232"/>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Opções Regionais e Idioma </a:t>
            </a:r>
          </a:p>
        </p:txBody>
      </p:sp>
      <p:pic>
        <p:nvPicPr>
          <p:cNvPr id="7" name="Picture 2"/>
          <p:cNvPicPr>
            <a:picLocks noChangeAspect="1" noChangeArrowheads="1"/>
          </p:cNvPicPr>
          <p:nvPr/>
        </p:nvPicPr>
        <p:blipFill>
          <a:blip r:embed="rId4"/>
          <a:srcRect l="21015" t="59375" r="71711" b="4830"/>
          <a:stretch>
            <a:fillRect/>
          </a:stretch>
        </p:blipFill>
        <p:spPr bwMode="auto">
          <a:xfrm>
            <a:off x="214282" y="0"/>
            <a:ext cx="785818" cy="1000108"/>
          </a:xfrm>
          <a:prstGeom prst="rect">
            <a:avLst/>
          </a:prstGeom>
          <a:noFill/>
          <a:ln w="9525">
            <a:noFill/>
            <a:miter lim="800000"/>
            <a:headEnd/>
            <a:tailEnd/>
          </a:ln>
          <a:effectLst/>
        </p:spPr>
      </p:pic>
      <p:sp>
        <p:nvSpPr>
          <p:cNvPr id="8" name="Retângulo 7"/>
          <p:cNvSpPr/>
          <p:nvPr/>
        </p:nvSpPr>
        <p:spPr>
          <a:xfrm>
            <a:off x="7500958" y="2071678"/>
            <a:ext cx="1071570" cy="35719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104</a:t>
            </a:fld>
            <a:endParaRPr lang="pt-BR"/>
          </a:p>
        </p:txBody>
      </p:sp>
    </p:spTree>
  </p:cSld>
  <p:clrMapOvr>
    <a:masterClrMapping/>
  </p:clrMapOvr>
  <p:transition>
    <p:wipe dir="r"/>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428596" y="0"/>
            <a:ext cx="8229600" cy="857232"/>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3200" b="1" i="0" u="none" strike="noStrike" kern="1200" cap="none" spc="0" normalizeH="0" baseline="0" noProof="0" dirty="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Opções Regionais e Idioma </a:t>
            </a:r>
          </a:p>
        </p:txBody>
      </p:sp>
      <p:pic>
        <p:nvPicPr>
          <p:cNvPr id="3" name="Picture 2"/>
          <p:cNvPicPr>
            <a:picLocks noChangeAspect="1" noChangeArrowheads="1"/>
          </p:cNvPicPr>
          <p:nvPr/>
        </p:nvPicPr>
        <p:blipFill>
          <a:blip r:embed="rId2"/>
          <a:srcRect l="21015" t="59375" r="71711" b="4830"/>
          <a:stretch>
            <a:fillRect/>
          </a:stretch>
        </p:blipFill>
        <p:spPr bwMode="auto">
          <a:xfrm>
            <a:off x="214282" y="0"/>
            <a:ext cx="785818" cy="1000108"/>
          </a:xfrm>
          <a:prstGeom prst="rect">
            <a:avLst/>
          </a:prstGeom>
          <a:noFill/>
          <a:ln w="9525">
            <a:noFill/>
            <a:miter lim="800000"/>
            <a:headEnd/>
            <a:tailEnd/>
          </a:ln>
          <a:effectLst/>
        </p:spPr>
      </p:pic>
      <p:pic>
        <p:nvPicPr>
          <p:cNvPr id="3074" name="Picture 2"/>
          <p:cNvPicPr>
            <a:picLocks noChangeAspect="1" noChangeArrowheads="1"/>
          </p:cNvPicPr>
          <p:nvPr/>
        </p:nvPicPr>
        <p:blipFill>
          <a:blip r:embed="rId3"/>
          <a:srcRect/>
          <a:stretch>
            <a:fillRect/>
          </a:stretch>
        </p:blipFill>
        <p:spPr bwMode="auto">
          <a:xfrm>
            <a:off x="2357422" y="928670"/>
            <a:ext cx="4643470" cy="5533373"/>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105</a:t>
            </a:fld>
            <a:endParaRPr lang="pt-BR"/>
          </a:p>
        </p:txBody>
      </p:sp>
    </p:spTree>
  </p:cSld>
  <p:clrMapOvr>
    <a:masterClrMapping/>
  </p:clrMapOvr>
  <p:transition>
    <p:wipe dir="r"/>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srcRect l="63852" t="12500" r="27257" b="53125"/>
          <a:stretch>
            <a:fillRect/>
          </a:stretch>
        </p:blipFill>
        <p:spPr bwMode="auto">
          <a:xfrm>
            <a:off x="0" y="71414"/>
            <a:ext cx="785818" cy="785818"/>
          </a:xfrm>
          <a:prstGeom prst="rect">
            <a:avLst/>
          </a:prstGeom>
          <a:noFill/>
          <a:ln w="9525">
            <a:noFill/>
            <a:miter lim="800000"/>
            <a:headEnd/>
            <a:tailEnd/>
          </a:ln>
          <a:effectLst/>
        </p:spPr>
      </p:pic>
      <p:sp>
        <p:nvSpPr>
          <p:cNvPr id="3" name="Título 2"/>
          <p:cNvSpPr>
            <a:spLocks noGrp="1"/>
          </p:cNvSpPr>
          <p:nvPr>
            <p:ph type="title"/>
          </p:nvPr>
        </p:nvSpPr>
        <p:spPr>
          <a:xfrm>
            <a:off x="714348"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 – Impressoras</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A pasta no Painel de controle que contém o Assistente para adicionar impressora e ícones para todas as impressoras instaladas no computador. </a:t>
            </a:r>
          </a:p>
        </p:txBody>
      </p:sp>
      <p:pic>
        <p:nvPicPr>
          <p:cNvPr id="4" name="Picture 2"/>
          <p:cNvPicPr>
            <a:picLocks noChangeAspect="1" noChangeArrowheads="1"/>
          </p:cNvPicPr>
          <p:nvPr/>
        </p:nvPicPr>
        <p:blipFill>
          <a:blip r:embed="rId2"/>
          <a:srcRect l="64509" t="10547" r="2756" b="56055"/>
          <a:stretch>
            <a:fillRect/>
          </a:stretch>
        </p:blipFill>
        <p:spPr bwMode="auto">
          <a:xfrm>
            <a:off x="4286248" y="2071678"/>
            <a:ext cx="4214842" cy="1112250"/>
          </a:xfrm>
          <a:prstGeom prst="rect">
            <a:avLst/>
          </a:prstGeom>
          <a:noFill/>
          <a:ln w="9525">
            <a:noFill/>
            <a:miter lim="800000"/>
            <a:headEnd/>
            <a:tailEnd/>
          </a:ln>
          <a:effectLst/>
        </p:spPr>
      </p:pic>
      <p:pic>
        <p:nvPicPr>
          <p:cNvPr id="7" name="Picture 4"/>
          <p:cNvPicPr>
            <a:picLocks noChangeAspect="1" noChangeArrowheads="1"/>
          </p:cNvPicPr>
          <p:nvPr/>
        </p:nvPicPr>
        <p:blipFill>
          <a:blip r:embed="rId3"/>
          <a:srcRect/>
          <a:stretch>
            <a:fillRect/>
          </a:stretch>
        </p:blipFill>
        <p:spPr bwMode="auto">
          <a:xfrm>
            <a:off x="500034" y="2643182"/>
            <a:ext cx="2571768" cy="2275433"/>
          </a:xfrm>
          <a:prstGeom prst="rect">
            <a:avLst/>
          </a:prstGeom>
          <a:noFill/>
          <a:ln w="9525">
            <a:noFill/>
            <a:miter lim="800000"/>
            <a:headEnd/>
            <a:tailEnd/>
          </a:ln>
          <a:effectLst/>
        </p:spPr>
      </p:pic>
      <p:pic>
        <p:nvPicPr>
          <p:cNvPr id="8" name="Imagem 7" descr="HP4180~1.jpg"/>
          <p:cNvPicPr>
            <a:picLocks noChangeAspect="1"/>
          </p:cNvPicPr>
          <p:nvPr/>
        </p:nvPicPr>
        <p:blipFill>
          <a:blip r:embed="rId4"/>
          <a:srcRect t="10625" b="12500"/>
          <a:stretch>
            <a:fillRect/>
          </a:stretch>
        </p:blipFill>
        <p:spPr>
          <a:xfrm>
            <a:off x="4714876" y="3571876"/>
            <a:ext cx="3810000" cy="2928958"/>
          </a:xfrm>
          <a:prstGeom prst="rect">
            <a:avLst/>
          </a:prstGeom>
        </p:spPr>
      </p:pic>
      <p:sp>
        <p:nvSpPr>
          <p:cNvPr id="6" name="Marcador de Posição do Número do Diapositivo 5"/>
          <p:cNvSpPr>
            <a:spLocks noGrp="1"/>
          </p:cNvSpPr>
          <p:nvPr>
            <p:ph type="sldNum" sz="quarter" idx="12"/>
          </p:nvPr>
        </p:nvSpPr>
        <p:spPr/>
        <p:txBody>
          <a:bodyPr/>
          <a:lstStyle/>
          <a:p>
            <a:fld id="{2119D8CF-8DEC-4D9F-84EE-ADF04DFF3391}" type="slidenum">
              <a:rPr lang="pt-BR" smtClean="0"/>
              <a:pPr/>
              <a:t>106</a:t>
            </a:fld>
            <a:endParaRPr lang="pt-BR"/>
          </a:p>
        </p:txBody>
      </p:sp>
    </p:spTree>
  </p:cSld>
  <p:clrMapOvr>
    <a:masterClrMapping/>
  </p:clrMapOvr>
  <p:transition>
    <p:wipe dir="r"/>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4"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7" name="Picture 4"/>
          <p:cNvPicPr>
            <a:picLocks noChangeAspect="1" noChangeArrowheads="1"/>
          </p:cNvPicPr>
          <p:nvPr/>
        </p:nvPicPr>
        <p:blipFill>
          <a:blip r:embed="rId3"/>
          <a:srcRect/>
          <a:stretch>
            <a:fillRect/>
          </a:stretch>
        </p:blipFill>
        <p:spPr bwMode="auto">
          <a:xfrm>
            <a:off x="6143636" y="3643314"/>
            <a:ext cx="2643206" cy="2338639"/>
          </a:xfrm>
          <a:prstGeom prst="rect">
            <a:avLst/>
          </a:prstGeom>
          <a:noFill/>
          <a:ln w="9525">
            <a:noFill/>
            <a:miter lim="800000"/>
            <a:headEnd/>
            <a:tailEnd/>
          </a:ln>
          <a:effectLst/>
        </p:spPr>
      </p:pic>
      <p:pic>
        <p:nvPicPr>
          <p:cNvPr id="8" name="Picture 2"/>
          <p:cNvPicPr>
            <a:picLocks noChangeAspect="1" noChangeArrowheads="1"/>
          </p:cNvPicPr>
          <p:nvPr/>
        </p:nvPicPr>
        <p:blipFill>
          <a:blip r:embed="rId4"/>
          <a:srcRect b="17001"/>
          <a:stretch>
            <a:fillRect/>
          </a:stretch>
        </p:blipFill>
        <p:spPr bwMode="auto">
          <a:xfrm>
            <a:off x="0" y="1428736"/>
            <a:ext cx="5686425" cy="3929090"/>
          </a:xfrm>
          <a:prstGeom prst="rect">
            <a:avLst/>
          </a:prstGeom>
          <a:noFill/>
          <a:ln w="9525">
            <a:noFill/>
            <a:miter lim="800000"/>
            <a:headEnd/>
            <a:tailEnd/>
          </a:ln>
          <a:effectLst/>
        </p:spPr>
      </p:pic>
      <p:pic>
        <p:nvPicPr>
          <p:cNvPr id="6" name="Picture 3"/>
          <p:cNvPicPr>
            <a:picLocks noChangeAspect="1" noChangeArrowheads="1"/>
          </p:cNvPicPr>
          <p:nvPr/>
        </p:nvPicPr>
        <p:blipFill>
          <a:blip r:embed="rId5"/>
          <a:srcRect l="2574"/>
          <a:stretch>
            <a:fillRect/>
          </a:stretch>
        </p:blipFill>
        <p:spPr bwMode="auto">
          <a:xfrm>
            <a:off x="5357818" y="857232"/>
            <a:ext cx="3786182" cy="2295525"/>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107</a:t>
            </a:fld>
            <a:endParaRPr lang="pt-BR"/>
          </a:p>
        </p:txBody>
      </p:sp>
    </p:spTree>
  </p:cSld>
  <p:clrMapOvr>
    <a:masterClrMapping/>
  </p:clrMapOvr>
  <p:transition>
    <p:wipe dir="r"/>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descr="img.jpg"/>
          <p:cNvPicPr>
            <a:picLocks noChangeAspect="1"/>
          </p:cNvPicPr>
          <p:nvPr/>
        </p:nvPicPr>
        <p:blipFill>
          <a:blip r:embed="rId2"/>
          <a:stretch>
            <a:fillRect/>
          </a:stretch>
        </p:blipFill>
        <p:spPr>
          <a:xfrm>
            <a:off x="785786" y="3214686"/>
            <a:ext cx="2667000" cy="2667000"/>
          </a:xfrm>
          <a:prstGeom prst="rect">
            <a:avLst/>
          </a:prstGeom>
        </p:spPr>
      </p:pic>
      <p:pic>
        <p:nvPicPr>
          <p:cNvPr id="2" name="Picture 2"/>
          <p:cNvPicPr>
            <a:picLocks noChangeAspect="1" noChangeArrowheads="1"/>
          </p:cNvPicPr>
          <p:nvPr/>
        </p:nvPicPr>
        <p:blipFill>
          <a:blip r:embed="rId3"/>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3"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sp>
        <p:nvSpPr>
          <p:cNvPr id="4" name="Espaço Reservado para Conteúdo 1"/>
          <p:cNvSpPr txBox="1">
            <a:spLocks/>
          </p:cNvSpPr>
          <p:nvPr/>
        </p:nvSpPr>
        <p:spPr>
          <a:xfrm>
            <a:off x="285720" y="1000108"/>
            <a:ext cx="8229600" cy="2714644"/>
          </a:xfrm>
          <a:prstGeom prst="rect">
            <a:avLst/>
          </a:prstGeom>
        </p:spPr>
        <p:txBody>
          <a:bodyPr>
            <a:normAutofit/>
          </a:bodyPr>
          <a:lstStyle/>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rPr>
              <a:t>Windows XP possui o recurso para instalar impressoras</a:t>
            </a:r>
            <a:r>
              <a:rPr kumimoji="0" lang="pt-BR" sz="2400" b="0" i="0" u="none" strike="noStrike" kern="1200" cap="none" spc="0" normalizeH="0" noProof="0" dirty="0">
                <a:ln>
                  <a:noFill/>
                </a:ln>
                <a:solidFill>
                  <a:schemeClr val="tx1"/>
                </a:solidFill>
                <a:effectLst/>
                <a:uLnTx/>
                <a:uFillTx/>
                <a:latin typeface="Calibri" pitchFamily="34" charset="0"/>
                <a:ea typeface="+mn-ea"/>
                <a:cs typeface="+mn-cs"/>
              </a:rPr>
              <a:t> sem necessitar do cd de instalação, isto só </a:t>
            </a:r>
            <a:r>
              <a:rPr lang="pt-BR" sz="2400" dirty="0">
                <a:latin typeface="Calibri" pitchFamily="34" charset="0"/>
              </a:rPr>
              <a:t>é</a:t>
            </a:r>
            <a:r>
              <a:rPr kumimoji="0" lang="pt-BR" sz="2400" b="0" i="0" u="none" strike="noStrike" kern="1200" cap="none" spc="0" normalizeH="0" noProof="0" dirty="0">
                <a:ln>
                  <a:noFill/>
                </a:ln>
                <a:solidFill>
                  <a:schemeClr val="tx1"/>
                </a:solidFill>
                <a:effectLst/>
                <a:uLnTx/>
                <a:uFillTx/>
                <a:latin typeface="Calibri" pitchFamily="34" charset="0"/>
                <a:ea typeface="+mn-ea"/>
                <a:cs typeface="+mn-cs"/>
              </a:rPr>
              <a:t> possível</a:t>
            </a:r>
            <a:r>
              <a:rPr lang="pt-BR" sz="2400" dirty="0">
                <a:latin typeface="Calibri" pitchFamily="34" charset="0"/>
              </a:rPr>
              <a:t>, graças a o vasto banco de dados onde ficam armazenados todos os softwares de vários fabricantes.</a:t>
            </a:r>
            <a:endParaRPr kumimoji="0" lang="pt-BR" sz="2400" b="0" i="0" u="none" strike="noStrike" kern="1200" cap="none" spc="0" normalizeH="0" noProof="0" dirty="0">
              <a:ln>
                <a:noFill/>
              </a:ln>
              <a:solidFill>
                <a:schemeClr val="tx1"/>
              </a:solidFill>
              <a:effectLst/>
              <a:uLnTx/>
              <a:uFillTx/>
              <a:latin typeface="Calibri" pitchFamily="34" charset="0"/>
              <a:ea typeface="+mn-ea"/>
              <a:cs typeface="+mn-cs"/>
            </a:endParaRPr>
          </a:p>
          <a:p>
            <a:pPr marL="365760" marR="0" lvl="0" indent="-256032" algn="l" defTabSz="914400" rtl="0" eaLnBrk="1" fontAlgn="auto" latinLnBrk="0" hangingPunct="1">
              <a:lnSpc>
                <a:spcPct val="100000"/>
              </a:lnSpc>
              <a:spcBef>
                <a:spcPts val="400"/>
              </a:spcBef>
              <a:spcAft>
                <a:spcPts val="0"/>
              </a:spcAft>
              <a:buClr>
                <a:schemeClr val="accent1"/>
              </a:buClr>
              <a:buSzPct val="68000"/>
              <a:buFont typeface="Wingdings 3"/>
              <a:buChar char=""/>
              <a:tabLst/>
              <a:defRPr/>
            </a:pPr>
            <a:r>
              <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rPr>
              <a:t>Agora</a:t>
            </a:r>
            <a:r>
              <a:rPr kumimoji="0" lang="pt-BR" sz="2400" b="0" i="0" u="none" strike="noStrike" kern="1200" cap="none" spc="0" normalizeH="0" noProof="0" dirty="0">
                <a:ln>
                  <a:noFill/>
                </a:ln>
                <a:solidFill>
                  <a:schemeClr val="tx1"/>
                </a:solidFill>
                <a:effectLst/>
                <a:uLnTx/>
                <a:uFillTx/>
                <a:latin typeface="Calibri" pitchFamily="34" charset="0"/>
                <a:ea typeface="+mn-ea"/>
                <a:cs typeface="+mn-cs"/>
              </a:rPr>
              <a:t> vamos instalar uma impressora do fabricante </a:t>
            </a:r>
            <a:r>
              <a:rPr kumimoji="0" lang="pt-BR" sz="2400" b="1" i="0" u="none" strike="noStrike" kern="1200" cap="none" spc="0" normalizeH="0" noProof="0" dirty="0">
                <a:ln>
                  <a:noFill/>
                </a:ln>
                <a:solidFill>
                  <a:schemeClr val="tx1"/>
                </a:solidFill>
                <a:effectLst/>
                <a:uLnTx/>
                <a:uFillTx/>
                <a:latin typeface="Calibri" pitchFamily="34" charset="0"/>
                <a:ea typeface="+mn-ea"/>
                <a:cs typeface="+mn-cs"/>
              </a:rPr>
              <a:t>HP</a:t>
            </a:r>
            <a:r>
              <a:rPr kumimoji="0" lang="pt-BR" sz="2400" b="0" i="0" u="none" strike="noStrike" kern="1200" cap="none" spc="0" normalizeH="0" noProof="0" dirty="0">
                <a:ln>
                  <a:noFill/>
                </a:ln>
                <a:solidFill>
                  <a:schemeClr val="tx1"/>
                </a:solidFill>
                <a:effectLst/>
                <a:uLnTx/>
                <a:uFillTx/>
                <a:latin typeface="Calibri" pitchFamily="34" charset="0"/>
                <a:ea typeface="+mn-ea"/>
                <a:cs typeface="+mn-cs"/>
              </a:rPr>
              <a:t>, modelo </a:t>
            </a:r>
            <a:r>
              <a:rPr kumimoji="0" lang="pt-BR" sz="2400" b="1" i="0" u="none" strike="noStrike" kern="1200" cap="none" spc="0" normalizeH="0" noProof="0" dirty="0">
                <a:ln>
                  <a:noFill/>
                </a:ln>
                <a:solidFill>
                  <a:schemeClr val="tx1"/>
                </a:solidFill>
                <a:effectLst/>
                <a:uLnTx/>
                <a:uFillTx/>
                <a:latin typeface="Calibri" pitchFamily="34" charset="0"/>
                <a:ea typeface="+mn-ea"/>
                <a:cs typeface="+mn-cs"/>
              </a:rPr>
              <a:t>Deskjet</a:t>
            </a:r>
            <a:r>
              <a:rPr lang="pt-BR" sz="2400" dirty="0">
                <a:latin typeface="Calibri" pitchFamily="34" charset="0"/>
              </a:rPr>
              <a:t>, serie </a:t>
            </a:r>
            <a:r>
              <a:rPr lang="pt-BR" sz="2400" b="1" dirty="0">
                <a:latin typeface="Calibri" pitchFamily="34" charset="0"/>
              </a:rPr>
              <a:t>660c</a:t>
            </a:r>
            <a:r>
              <a:rPr lang="pt-BR" sz="2400" dirty="0">
                <a:latin typeface="Calibri" pitchFamily="34" charset="0"/>
              </a:rPr>
              <a:t>. </a:t>
            </a:r>
            <a:endParaRPr kumimoji="0" lang="pt-BR" sz="2400" b="0" i="0" u="none" strike="noStrike" kern="1200" cap="none" spc="0" normalizeH="0" baseline="0" noProof="0" dirty="0">
              <a:ln>
                <a:noFill/>
              </a:ln>
              <a:solidFill>
                <a:schemeClr val="tx1"/>
              </a:solidFill>
              <a:effectLst/>
              <a:uLnTx/>
              <a:uFillTx/>
              <a:latin typeface="Calibri" pitchFamily="34" charset="0"/>
              <a:ea typeface="+mn-ea"/>
              <a:cs typeface="+mn-cs"/>
            </a:endParaRPr>
          </a:p>
        </p:txBody>
      </p:sp>
      <p:pic>
        <p:nvPicPr>
          <p:cNvPr id="5" name="Imagem 4" descr="Impressora HP Deskjet 840C.jpg"/>
          <p:cNvPicPr>
            <a:picLocks noChangeAspect="1"/>
          </p:cNvPicPr>
          <p:nvPr/>
        </p:nvPicPr>
        <p:blipFill>
          <a:blip r:embed="rId4"/>
          <a:stretch>
            <a:fillRect/>
          </a:stretch>
        </p:blipFill>
        <p:spPr>
          <a:xfrm>
            <a:off x="5143504" y="3000372"/>
            <a:ext cx="3357566" cy="3357566"/>
          </a:xfrm>
          <a:prstGeom prst="rect">
            <a:avLst/>
          </a:prstGeom>
        </p:spPr>
      </p:pic>
      <p:sp>
        <p:nvSpPr>
          <p:cNvPr id="7" name="Marcador de Posição do Número do Diapositivo 6"/>
          <p:cNvSpPr>
            <a:spLocks noGrp="1"/>
          </p:cNvSpPr>
          <p:nvPr>
            <p:ph type="sldNum" sz="quarter" idx="12"/>
          </p:nvPr>
        </p:nvSpPr>
        <p:spPr/>
        <p:txBody>
          <a:bodyPr/>
          <a:lstStyle/>
          <a:p>
            <a:fld id="{2119D8CF-8DEC-4D9F-84EE-ADF04DFF3391}" type="slidenum">
              <a:rPr lang="pt-BR" smtClean="0"/>
              <a:pPr/>
              <a:t>108</a:t>
            </a:fld>
            <a:endParaRPr lang="pt-BR"/>
          </a:p>
        </p:txBody>
      </p:sp>
    </p:spTree>
  </p:cSld>
  <p:clrMapOvr>
    <a:masterClrMapping/>
  </p:clrMapOvr>
  <p:transition>
    <p:wipe dir="r"/>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8"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4101" name="Picture 5"/>
          <p:cNvPicPr>
            <a:picLocks noChangeAspect="1" noChangeArrowheads="1"/>
          </p:cNvPicPr>
          <p:nvPr/>
        </p:nvPicPr>
        <p:blipFill>
          <a:blip r:embed="rId3"/>
          <a:srcRect/>
          <a:stretch>
            <a:fillRect/>
          </a:stretch>
        </p:blipFill>
        <p:spPr bwMode="auto">
          <a:xfrm>
            <a:off x="0" y="1905000"/>
            <a:ext cx="3800475" cy="4953000"/>
          </a:xfrm>
          <a:prstGeom prst="rect">
            <a:avLst/>
          </a:prstGeom>
          <a:noFill/>
          <a:ln w="9525">
            <a:noFill/>
            <a:miter lim="800000"/>
            <a:headEnd/>
            <a:tailEnd/>
          </a:ln>
          <a:effectLst/>
        </p:spPr>
      </p:pic>
      <p:pic>
        <p:nvPicPr>
          <p:cNvPr id="4102" name="Picture 6"/>
          <p:cNvPicPr>
            <a:picLocks noChangeAspect="1" noChangeArrowheads="1"/>
          </p:cNvPicPr>
          <p:nvPr/>
        </p:nvPicPr>
        <p:blipFill>
          <a:blip r:embed="rId4"/>
          <a:srcRect/>
          <a:stretch>
            <a:fillRect/>
          </a:stretch>
        </p:blipFill>
        <p:spPr bwMode="auto">
          <a:xfrm>
            <a:off x="3693069" y="1000108"/>
            <a:ext cx="5121149" cy="392909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109</a:t>
            </a:fld>
            <a:endParaRPr lang="pt-BR"/>
          </a:p>
        </p:txBody>
      </p:sp>
    </p:spTree>
  </p:cSld>
  <p:clrMapOvr>
    <a:masterClrMapping/>
  </p:clrMapOvr>
  <p:transition>
    <p:wipe dir="r"/>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srcRect/>
          <a:stretch>
            <a:fillRect/>
          </a:stretch>
        </p:blipFill>
        <p:spPr bwMode="auto">
          <a:xfrm>
            <a:off x="0" y="1643050"/>
            <a:ext cx="4620863" cy="3357586"/>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4643438" y="1643050"/>
            <a:ext cx="4500562" cy="3357586"/>
          </a:xfrm>
          <a:prstGeom prst="rect">
            <a:avLst/>
          </a:prstGeom>
          <a:noFill/>
          <a:ln w="9525">
            <a:noFill/>
            <a:miter lim="800000"/>
            <a:headEnd/>
            <a:tailEnd/>
          </a:ln>
          <a:effectLst/>
        </p:spPr>
      </p:pic>
      <p:pic>
        <p:nvPicPr>
          <p:cNvPr id="4" name="Picture 2"/>
          <p:cNvPicPr>
            <a:picLocks noChangeAspect="1" noChangeArrowheads="1"/>
          </p:cNvPicPr>
          <p:nvPr/>
        </p:nvPicPr>
        <p:blipFill>
          <a:blip r:embed="rId4"/>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5"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110</a:t>
            </a:fld>
            <a:endParaRPr lang="pt-BR"/>
          </a:p>
        </p:txBody>
      </p:sp>
    </p:spTree>
  </p:cSld>
  <p:clrMapOvr>
    <a:masterClrMapping/>
  </p:clrMapOvr>
  <p:transition>
    <p:wipe dir="r"/>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3"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6146" name="Picture 2"/>
          <p:cNvPicPr>
            <a:picLocks noChangeAspect="1" noChangeArrowheads="1"/>
          </p:cNvPicPr>
          <p:nvPr/>
        </p:nvPicPr>
        <p:blipFill>
          <a:blip r:embed="rId3"/>
          <a:srcRect/>
          <a:stretch>
            <a:fillRect/>
          </a:stretch>
        </p:blipFill>
        <p:spPr bwMode="auto">
          <a:xfrm>
            <a:off x="19052" y="1428736"/>
            <a:ext cx="4513286" cy="3500462"/>
          </a:xfrm>
          <a:prstGeom prst="rect">
            <a:avLst/>
          </a:prstGeom>
          <a:noFill/>
          <a:ln w="9525">
            <a:noFill/>
            <a:miter lim="800000"/>
            <a:headEnd/>
            <a:tailEnd/>
          </a:ln>
          <a:effectLst/>
        </p:spPr>
      </p:pic>
      <p:pic>
        <p:nvPicPr>
          <p:cNvPr id="6147" name="Picture 3"/>
          <p:cNvPicPr>
            <a:picLocks noChangeAspect="1" noChangeArrowheads="1"/>
          </p:cNvPicPr>
          <p:nvPr/>
        </p:nvPicPr>
        <p:blipFill>
          <a:blip r:embed="rId4"/>
          <a:srcRect/>
          <a:stretch>
            <a:fillRect/>
          </a:stretch>
        </p:blipFill>
        <p:spPr bwMode="auto">
          <a:xfrm>
            <a:off x="4572000" y="1428736"/>
            <a:ext cx="4572000" cy="3466052"/>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111</a:t>
            </a:fld>
            <a:endParaRPr lang="pt-BR"/>
          </a:p>
        </p:txBody>
      </p:sp>
    </p:spTree>
  </p:cSld>
  <p:clrMapOvr>
    <a:masterClrMapping/>
  </p:clrMapOvr>
  <p:transition>
    <p:wipe dir="r"/>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3"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7170" name="Picture 2"/>
          <p:cNvPicPr>
            <a:picLocks noChangeAspect="1" noChangeArrowheads="1"/>
          </p:cNvPicPr>
          <p:nvPr/>
        </p:nvPicPr>
        <p:blipFill>
          <a:blip r:embed="rId3"/>
          <a:srcRect/>
          <a:stretch>
            <a:fillRect/>
          </a:stretch>
        </p:blipFill>
        <p:spPr bwMode="auto">
          <a:xfrm>
            <a:off x="0" y="1571612"/>
            <a:ext cx="4429124" cy="3432354"/>
          </a:xfrm>
          <a:prstGeom prst="rect">
            <a:avLst/>
          </a:prstGeom>
          <a:noFill/>
          <a:ln w="9525">
            <a:noFill/>
            <a:miter lim="800000"/>
            <a:headEnd/>
            <a:tailEnd/>
          </a:ln>
          <a:effectLst/>
        </p:spPr>
      </p:pic>
      <p:pic>
        <p:nvPicPr>
          <p:cNvPr id="7171" name="Picture 3"/>
          <p:cNvPicPr>
            <a:picLocks noChangeAspect="1" noChangeArrowheads="1"/>
          </p:cNvPicPr>
          <p:nvPr/>
        </p:nvPicPr>
        <p:blipFill>
          <a:blip r:embed="rId4"/>
          <a:srcRect/>
          <a:stretch>
            <a:fillRect/>
          </a:stretch>
        </p:blipFill>
        <p:spPr bwMode="auto">
          <a:xfrm>
            <a:off x="4572000" y="1571612"/>
            <a:ext cx="4357718" cy="3386471"/>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112</a:t>
            </a:fld>
            <a:endParaRPr lang="pt-BR"/>
          </a:p>
        </p:txBody>
      </p:sp>
    </p:spTree>
  </p:cSld>
  <p:clrMapOvr>
    <a:masterClrMapping/>
  </p:clrMapOvr>
  <p:transition>
    <p:wipe dir="r"/>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3"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8194" name="Picture 2"/>
          <p:cNvPicPr>
            <a:picLocks noChangeAspect="1" noChangeArrowheads="1"/>
          </p:cNvPicPr>
          <p:nvPr/>
        </p:nvPicPr>
        <p:blipFill>
          <a:blip r:embed="rId3"/>
          <a:srcRect/>
          <a:stretch>
            <a:fillRect/>
          </a:stretch>
        </p:blipFill>
        <p:spPr bwMode="auto">
          <a:xfrm>
            <a:off x="0" y="1571612"/>
            <a:ext cx="4500562" cy="3508312"/>
          </a:xfrm>
          <a:prstGeom prst="rect">
            <a:avLst/>
          </a:prstGeom>
          <a:noFill/>
          <a:ln w="9525">
            <a:noFill/>
            <a:miter lim="800000"/>
            <a:headEnd/>
            <a:tailEnd/>
          </a:ln>
          <a:effectLst/>
        </p:spPr>
      </p:pic>
      <p:pic>
        <p:nvPicPr>
          <p:cNvPr id="8195" name="Picture 3"/>
          <p:cNvPicPr>
            <a:picLocks noChangeAspect="1" noChangeArrowheads="1"/>
          </p:cNvPicPr>
          <p:nvPr/>
        </p:nvPicPr>
        <p:blipFill>
          <a:blip r:embed="rId4"/>
          <a:srcRect/>
          <a:stretch>
            <a:fillRect/>
          </a:stretch>
        </p:blipFill>
        <p:spPr bwMode="auto">
          <a:xfrm>
            <a:off x="4538008" y="1643050"/>
            <a:ext cx="4441153" cy="3429024"/>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113</a:t>
            </a:fld>
            <a:endParaRPr lang="pt-BR"/>
          </a:p>
        </p:txBody>
      </p:sp>
    </p:spTree>
  </p:cSld>
  <p:clrMapOvr>
    <a:masterClrMapping/>
  </p:clrMapOvr>
  <p:transition>
    <p:wipe dir="r"/>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srcRect l="63852" t="12500" r="27257" b="53125"/>
          <a:stretch>
            <a:fillRect/>
          </a:stretch>
        </p:blipFill>
        <p:spPr bwMode="auto">
          <a:xfrm>
            <a:off x="71406" y="71414"/>
            <a:ext cx="785818" cy="785818"/>
          </a:xfrm>
          <a:prstGeom prst="rect">
            <a:avLst/>
          </a:prstGeom>
          <a:noFill/>
          <a:ln w="9525">
            <a:noFill/>
            <a:miter lim="800000"/>
            <a:headEnd/>
            <a:tailEnd/>
          </a:ln>
          <a:effectLst/>
        </p:spPr>
      </p:pic>
      <p:sp>
        <p:nvSpPr>
          <p:cNvPr id="3" name="Título 2"/>
          <p:cNvSpPr txBox="1">
            <a:spLocks/>
          </p:cNvSpPr>
          <p:nvPr/>
        </p:nvSpPr>
        <p:spPr>
          <a:xfrm>
            <a:off x="785786" y="0"/>
            <a:ext cx="8229600" cy="857232"/>
          </a:xfrm>
          <a:prstGeom prst="rect">
            <a:avLst/>
          </a:prstGeom>
        </p:spPr>
        <p:txBody>
          <a:bodyPr>
            <a:normAutofit/>
          </a:bodyPr>
          <a:lstStyle/>
          <a:p>
            <a:pPr lvl="0" algn="ctr">
              <a:spcBef>
                <a:spcPct val="0"/>
              </a:spcBef>
            </a:pPr>
            <a:r>
              <a:rPr lang="pt-BR" sz="3200" b="1" dirty="0">
                <a:solidFill>
                  <a:prstClr val="black"/>
                </a:solidFill>
                <a:effectLst>
                  <a:outerShdw blurRad="31750" dist="25400" dir="5400000" algn="tl" rotWithShape="0">
                    <a:srgbClr val="000000">
                      <a:alpha val="25000"/>
                    </a:srgbClr>
                  </a:outerShdw>
                </a:effectLst>
                <a:latin typeface="Calibri" pitchFamily="34" charset="0"/>
                <a:ea typeface="+mj-ea"/>
                <a:cs typeface="+mj-cs"/>
              </a:rPr>
              <a:t>Windows XP – </a:t>
            </a:r>
            <a:r>
              <a:rPr lang="pt-BR" sz="3200" b="1" dirty="0">
                <a:solidFill>
                  <a:srgbClr val="FF0000"/>
                </a:solidFill>
                <a:effectLst>
                  <a:outerShdw blurRad="31750" dist="25400" dir="5400000" algn="tl" rotWithShape="0">
                    <a:srgbClr val="000000">
                      <a:alpha val="25000"/>
                    </a:srgbClr>
                  </a:outerShdw>
                </a:effectLst>
                <a:latin typeface="Calibri" pitchFamily="34" charset="0"/>
                <a:ea typeface="+mj-ea"/>
                <a:cs typeface="+mj-cs"/>
              </a:rPr>
              <a:t>Painel de Controle – Impressoras</a:t>
            </a:r>
            <a:endParaRPr kumimoji="0" lang="pt-BR" sz="32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9218" name="Picture 2"/>
          <p:cNvPicPr>
            <a:picLocks noChangeAspect="1" noChangeArrowheads="1"/>
          </p:cNvPicPr>
          <p:nvPr/>
        </p:nvPicPr>
        <p:blipFill>
          <a:blip r:embed="rId3"/>
          <a:srcRect/>
          <a:stretch>
            <a:fillRect/>
          </a:stretch>
        </p:blipFill>
        <p:spPr bwMode="auto">
          <a:xfrm>
            <a:off x="785786" y="928670"/>
            <a:ext cx="6786610" cy="5222875"/>
          </a:xfrm>
          <a:prstGeom prst="rect">
            <a:avLst/>
          </a:prstGeom>
          <a:noFill/>
          <a:ln w="9525">
            <a:noFill/>
            <a:miter lim="800000"/>
            <a:headEnd/>
            <a:tailEnd/>
          </a:ln>
          <a:effectLst/>
        </p:spPr>
      </p:pic>
      <p:sp>
        <p:nvSpPr>
          <p:cNvPr id="5" name="Retângulo 4"/>
          <p:cNvSpPr/>
          <p:nvPr/>
        </p:nvSpPr>
        <p:spPr>
          <a:xfrm>
            <a:off x="3571868" y="2786058"/>
            <a:ext cx="1857388" cy="571504"/>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114</a:t>
            </a:fld>
            <a:endParaRPr lang="pt-BR"/>
          </a:p>
        </p:txBody>
      </p:sp>
    </p:spTree>
  </p:cSld>
  <p:clrMapOvr>
    <a:masterClrMapping/>
  </p:clrMapOvr>
  <p:transition>
    <p:wipe dir="r"/>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l="3817" t="13420" r="87292" b="56250"/>
          <a:stretch>
            <a:fillRect/>
          </a:stretch>
        </p:blipFill>
        <p:spPr bwMode="auto">
          <a:xfrm>
            <a:off x="0" y="0"/>
            <a:ext cx="1000100" cy="882421"/>
          </a:xfrm>
          <a:prstGeom prst="rect">
            <a:avLst/>
          </a:prstGeom>
          <a:noFill/>
          <a:ln w="9525">
            <a:noFill/>
            <a:miter lim="800000"/>
            <a:headEnd/>
            <a:tailEnd/>
          </a:ln>
          <a:effectLst/>
        </p:spPr>
      </p:pic>
      <p:sp>
        <p:nvSpPr>
          <p:cNvPr id="3" name="Título 2"/>
          <p:cNvSpPr>
            <a:spLocks noGrp="1"/>
          </p:cNvSpPr>
          <p:nvPr>
            <p:ph type="title"/>
          </p:nvPr>
        </p:nvSpPr>
        <p:spPr>
          <a:xfrm>
            <a:off x="428596" y="0"/>
            <a:ext cx="8229600" cy="857232"/>
          </a:xfrm>
        </p:spPr>
        <p:txBody>
          <a:bodyPr>
            <a:normAutofit/>
          </a:bodyPr>
          <a:lstStyle/>
          <a:p>
            <a:pPr algn="ctr"/>
            <a:r>
              <a:rPr lang="pt-BR" sz="3200" dirty="0">
                <a:solidFill>
                  <a:schemeClr val="tx1"/>
                </a:solidFill>
                <a:latin typeface="Calibri" pitchFamily="34" charset="0"/>
              </a:rPr>
              <a:t>Windows XP – </a:t>
            </a:r>
            <a:r>
              <a:rPr lang="pt-BR" sz="3200" dirty="0">
                <a:solidFill>
                  <a:srgbClr val="FF0000"/>
                </a:solidFill>
                <a:latin typeface="Calibri" pitchFamily="34" charset="0"/>
              </a:rPr>
              <a:t>Painel de Controle - Teclado</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Esta opção permite o usuário configurar diretamente no software que controla o teclado, podendo optar por: Repetição e caractere, taxa de repetição e taxa de intermitência do cursor.</a:t>
            </a:r>
          </a:p>
        </p:txBody>
      </p:sp>
      <p:pic>
        <p:nvPicPr>
          <p:cNvPr id="10242" name="Picture 2"/>
          <p:cNvPicPr>
            <a:picLocks noChangeAspect="1" noChangeArrowheads="1"/>
          </p:cNvPicPr>
          <p:nvPr/>
        </p:nvPicPr>
        <p:blipFill>
          <a:blip r:embed="rId3"/>
          <a:srcRect/>
          <a:stretch>
            <a:fillRect/>
          </a:stretch>
        </p:blipFill>
        <p:spPr bwMode="auto">
          <a:xfrm>
            <a:off x="4929190" y="2277998"/>
            <a:ext cx="3986213" cy="4432358"/>
          </a:xfrm>
          <a:prstGeom prst="rect">
            <a:avLst/>
          </a:prstGeom>
          <a:noFill/>
          <a:ln w="9525">
            <a:noFill/>
            <a:miter lim="800000"/>
            <a:headEnd/>
            <a:tailEnd/>
          </a:ln>
          <a:effectLst/>
        </p:spPr>
      </p:pic>
      <p:sp>
        <p:nvSpPr>
          <p:cNvPr id="5" name="Marcador de Posição do Número do Diapositivo 4"/>
          <p:cNvSpPr>
            <a:spLocks noGrp="1"/>
          </p:cNvSpPr>
          <p:nvPr>
            <p:ph type="sldNum" sz="quarter" idx="12"/>
          </p:nvPr>
        </p:nvSpPr>
        <p:spPr/>
        <p:txBody>
          <a:bodyPr/>
          <a:lstStyle/>
          <a:p>
            <a:fld id="{2119D8CF-8DEC-4D9F-84EE-ADF04DFF3391}" type="slidenum">
              <a:rPr lang="pt-BR" smtClean="0"/>
              <a:pPr/>
              <a:t>115</a:t>
            </a:fld>
            <a:endParaRPr lang="pt-BR"/>
          </a:p>
        </p:txBody>
      </p:sp>
    </p:spTree>
  </p:cSld>
  <p:clrMapOvr>
    <a:masterClrMapping/>
  </p:clrMapOvr>
  <p:transition>
    <p:wipe dir="r"/>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p:nvPr>
        </p:nvSpPr>
        <p:spPr>
          <a:xfrm>
            <a:off x="357158" y="0"/>
            <a:ext cx="8229600" cy="714356"/>
          </a:xfrm>
        </p:spPr>
        <p:txBody>
          <a:bodyPr>
            <a:normAutofit fontScale="90000"/>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Painel de Controle - </a:t>
            </a:r>
            <a:br>
              <a:rPr lang="pt-BR" sz="2800" dirty="0">
                <a:solidFill>
                  <a:srgbClr val="FF0000"/>
                </a:solidFill>
                <a:latin typeface="Calibri" pitchFamily="34" charset="0"/>
              </a:rPr>
            </a:br>
            <a:r>
              <a:rPr lang="pt-BR" sz="2800" dirty="0">
                <a:solidFill>
                  <a:srgbClr val="FF0000"/>
                </a:solidFill>
                <a:latin typeface="Calibri" pitchFamily="34" charset="0"/>
              </a:rPr>
              <a:t>Contas de Usuário</a:t>
            </a:r>
          </a:p>
        </p:txBody>
      </p:sp>
      <p:sp>
        <p:nvSpPr>
          <p:cNvPr id="2" name="Espaço Reservado para Conteúdo 1"/>
          <p:cNvSpPr>
            <a:spLocks noGrp="1"/>
          </p:cNvSpPr>
          <p:nvPr>
            <p:ph idx="1"/>
          </p:nvPr>
        </p:nvSpPr>
        <p:spPr>
          <a:xfrm>
            <a:off x="285720" y="1000108"/>
            <a:ext cx="8229600" cy="3071834"/>
          </a:xfrm>
        </p:spPr>
        <p:txBody>
          <a:bodyPr>
            <a:normAutofit/>
          </a:bodyPr>
          <a:lstStyle/>
          <a:p>
            <a:r>
              <a:rPr lang="pt-BR" sz="2400" dirty="0">
                <a:latin typeface="Calibri" pitchFamily="34" charset="0"/>
              </a:rPr>
              <a:t>Se você já compartilhou um computador em casa ou no escritório, provavelmente tem histórias de frustração e embaraço para contar. Compartilhar um computador significava que outras pessoas podiam ver seus arquivos particulares, instalar jogos ou softwares indesejados ou alterar suas configurações. Agora tudo isso mudou. O Microsoft® Windows® XP oferece espaço para todos, sem prejudicar a privacidade ou o controle. </a:t>
            </a:r>
          </a:p>
          <a:p>
            <a:endParaRPr lang="pt-BR" sz="2400" dirty="0">
              <a:latin typeface="Calibri" pitchFamily="34" charset="0"/>
            </a:endParaRPr>
          </a:p>
        </p:txBody>
      </p:sp>
      <p:pic>
        <p:nvPicPr>
          <p:cNvPr id="11266" name="Picture 2"/>
          <p:cNvPicPr>
            <a:picLocks noChangeAspect="1" noChangeArrowheads="1"/>
          </p:cNvPicPr>
          <p:nvPr/>
        </p:nvPicPr>
        <p:blipFill>
          <a:blip r:embed="rId2"/>
          <a:srcRect/>
          <a:stretch>
            <a:fillRect/>
          </a:stretch>
        </p:blipFill>
        <p:spPr bwMode="auto">
          <a:xfrm>
            <a:off x="-1" y="4357694"/>
            <a:ext cx="7572355" cy="2500306"/>
          </a:xfrm>
          <a:prstGeom prst="rect">
            <a:avLst/>
          </a:prstGeom>
          <a:noFill/>
          <a:ln w="9525">
            <a:noFill/>
            <a:miter lim="800000"/>
            <a:headEnd/>
            <a:tailEnd/>
          </a:ln>
          <a:effectLst/>
        </p:spPr>
      </p:pic>
      <p:pic>
        <p:nvPicPr>
          <p:cNvPr id="5" name="Picture 2"/>
          <p:cNvPicPr>
            <a:picLocks noChangeAspect="1" noChangeArrowheads="1"/>
          </p:cNvPicPr>
          <p:nvPr/>
        </p:nvPicPr>
        <p:blipFill>
          <a:blip r:embed="rId3"/>
          <a:srcRect l="37180" t="12500" r="53121" b="56250"/>
          <a:stretch>
            <a:fillRect/>
          </a:stretch>
        </p:blipFill>
        <p:spPr bwMode="auto">
          <a:xfrm>
            <a:off x="0" y="0"/>
            <a:ext cx="857256" cy="714380"/>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116</a:t>
            </a:fld>
            <a:endParaRPr lang="pt-BR"/>
          </a:p>
        </p:txBody>
      </p:sp>
    </p:spTree>
  </p:cSld>
  <p:clrMapOvr>
    <a:masterClrMapping/>
  </p:clrMapOvr>
  <p:transition>
    <p:wipe dir="r"/>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357158" y="0"/>
            <a:ext cx="8229600" cy="714356"/>
          </a:xfrm>
        </p:spPr>
        <p:txBody>
          <a:bodyPr>
            <a:normAutofit fontScale="90000"/>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Painel de Controle – </a:t>
            </a:r>
            <a:br>
              <a:rPr lang="pt-BR" sz="2800" dirty="0">
                <a:solidFill>
                  <a:srgbClr val="FF0000"/>
                </a:solidFill>
                <a:latin typeface="Calibri" pitchFamily="34" charset="0"/>
              </a:rPr>
            </a:br>
            <a:r>
              <a:rPr lang="pt-BR" sz="2800" dirty="0">
                <a:solidFill>
                  <a:srgbClr val="FF0000"/>
                </a:solidFill>
                <a:latin typeface="Calibri" pitchFamily="34" charset="0"/>
              </a:rPr>
              <a:t>Contas de Usuário</a:t>
            </a:r>
          </a:p>
        </p:txBody>
      </p:sp>
      <p:pic>
        <p:nvPicPr>
          <p:cNvPr id="15362" name="Picture 2"/>
          <p:cNvPicPr>
            <a:picLocks noChangeAspect="1" noChangeArrowheads="1"/>
          </p:cNvPicPr>
          <p:nvPr/>
        </p:nvPicPr>
        <p:blipFill>
          <a:blip r:embed="rId2"/>
          <a:srcRect/>
          <a:stretch>
            <a:fillRect/>
          </a:stretch>
        </p:blipFill>
        <p:spPr bwMode="auto">
          <a:xfrm>
            <a:off x="571472" y="857232"/>
            <a:ext cx="7929618" cy="5721240"/>
          </a:xfrm>
          <a:prstGeom prst="rect">
            <a:avLst/>
          </a:prstGeom>
          <a:noFill/>
          <a:ln w="9525">
            <a:noFill/>
            <a:miter lim="800000"/>
            <a:headEnd/>
            <a:tailEnd/>
          </a:ln>
          <a:effectLst/>
        </p:spPr>
      </p:pic>
      <p:pic>
        <p:nvPicPr>
          <p:cNvPr id="8" name="Picture 2"/>
          <p:cNvPicPr>
            <a:picLocks noChangeAspect="1" noChangeArrowheads="1"/>
          </p:cNvPicPr>
          <p:nvPr/>
        </p:nvPicPr>
        <p:blipFill>
          <a:blip r:embed="rId3"/>
          <a:srcRect l="37180" t="12500" r="53121" b="56250"/>
          <a:stretch>
            <a:fillRect/>
          </a:stretch>
        </p:blipFill>
        <p:spPr bwMode="auto">
          <a:xfrm>
            <a:off x="0" y="0"/>
            <a:ext cx="857256" cy="71438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117</a:t>
            </a:fld>
            <a:endParaRPr lang="pt-BR"/>
          </a:p>
        </p:txBody>
      </p:sp>
    </p:spTree>
  </p:cSld>
  <p:clrMapOvr>
    <a:masterClrMapping/>
  </p:clrMapOvr>
  <p:transition>
    <p:wipe dir="r"/>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571472" y="928670"/>
            <a:ext cx="7786742" cy="5659436"/>
          </a:xfrm>
          <a:prstGeom prst="rect">
            <a:avLst/>
          </a:prstGeom>
          <a:noFill/>
          <a:ln w="9525">
            <a:noFill/>
            <a:miter lim="800000"/>
            <a:headEnd/>
            <a:tailEnd/>
          </a:ln>
          <a:effectLst/>
        </p:spPr>
      </p:pic>
      <p:sp>
        <p:nvSpPr>
          <p:cNvPr id="5" name="Título 2"/>
          <p:cNvSpPr txBox="1">
            <a:spLocks/>
          </p:cNvSpPr>
          <p:nvPr/>
        </p:nvSpPr>
        <p:spPr>
          <a:xfrm>
            <a:off x="357158" y="0"/>
            <a:ext cx="8229600" cy="71435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a:t>
            </a:r>
            <a:b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b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Contas de Usuário</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6" name="Picture 2"/>
          <p:cNvPicPr>
            <a:picLocks noChangeAspect="1" noChangeArrowheads="1"/>
          </p:cNvPicPr>
          <p:nvPr/>
        </p:nvPicPr>
        <p:blipFill>
          <a:blip r:embed="rId3"/>
          <a:srcRect l="37180" t="12500" r="53121" b="56250"/>
          <a:stretch>
            <a:fillRect/>
          </a:stretch>
        </p:blipFill>
        <p:spPr bwMode="auto">
          <a:xfrm>
            <a:off x="0" y="0"/>
            <a:ext cx="857256" cy="71438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118</a:t>
            </a:fld>
            <a:endParaRPr lang="pt-BR"/>
          </a:p>
        </p:txBody>
      </p:sp>
    </p:spTree>
  </p:cSld>
  <p:clrMapOvr>
    <a:masterClrMapping/>
  </p:clrMapOvr>
  <p:transition>
    <p:wipe dir="r"/>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357158" y="0"/>
            <a:ext cx="8229600" cy="71435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a:t>
            </a:r>
            <a:b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b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Contas de Usuário</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3" name="Picture 2"/>
          <p:cNvPicPr>
            <a:picLocks noChangeAspect="1" noChangeArrowheads="1"/>
          </p:cNvPicPr>
          <p:nvPr/>
        </p:nvPicPr>
        <p:blipFill>
          <a:blip r:embed="rId2"/>
          <a:srcRect l="37180" t="12500" r="53121" b="56250"/>
          <a:stretch>
            <a:fillRect/>
          </a:stretch>
        </p:blipFill>
        <p:spPr bwMode="auto">
          <a:xfrm>
            <a:off x="0" y="0"/>
            <a:ext cx="857256" cy="714380"/>
          </a:xfrm>
          <a:prstGeom prst="rect">
            <a:avLst/>
          </a:prstGeom>
          <a:noFill/>
          <a:ln w="9525">
            <a:noFill/>
            <a:miter lim="800000"/>
            <a:headEnd/>
            <a:tailEnd/>
          </a:ln>
          <a:effectLst/>
        </p:spPr>
      </p:pic>
      <p:pic>
        <p:nvPicPr>
          <p:cNvPr id="17410" name="Picture 2"/>
          <p:cNvPicPr>
            <a:picLocks noChangeAspect="1" noChangeArrowheads="1"/>
          </p:cNvPicPr>
          <p:nvPr/>
        </p:nvPicPr>
        <p:blipFill>
          <a:blip r:embed="rId3"/>
          <a:srcRect/>
          <a:stretch>
            <a:fillRect/>
          </a:stretch>
        </p:blipFill>
        <p:spPr bwMode="auto">
          <a:xfrm>
            <a:off x="714348" y="857232"/>
            <a:ext cx="7794591" cy="5653108"/>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119</a:t>
            </a:fld>
            <a:endParaRPr lang="pt-BR"/>
          </a:p>
        </p:txBody>
      </p:sp>
    </p:spTree>
  </p:cSld>
  <p:clrMapOvr>
    <a:masterClrMapping/>
  </p:clrMapOvr>
  <p:transition>
    <p:wipe dir="r"/>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357158" y="0"/>
            <a:ext cx="8229600" cy="71435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a:t>
            </a:r>
            <a:b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b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Contas de Usuário</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3" name="Picture 2"/>
          <p:cNvPicPr>
            <a:picLocks noChangeAspect="1" noChangeArrowheads="1"/>
          </p:cNvPicPr>
          <p:nvPr/>
        </p:nvPicPr>
        <p:blipFill>
          <a:blip r:embed="rId2"/>
          <a:srcRect l="37180" t="12500" r="53121" b="56250"/>
          <a:stretch>
            <a:fillRect/>
          </a:stretch>
        </p:blipFill>
        <p:spPr bwMode="auto">
          <a:xfrm>
            <a:off x="0" y="0"/>
            <a:ext cx="857256" cy="714380"/>
          </a:xfrm>
          <a:prstGeom prst="rect">
            <a:avLst/>
          </a:prstGeom>
          <a:noFill/>
          <a:ln w="9525">
            <a:noFill/>
            <a:miter lim="800000"/>
            <a:headEnd/>
            <a:tailEnd/>
          </a:ln>
          <a:effectLst/>
        </p:spPr>
      </p:pic>
      <p:pic>
        <p:nvPicPr>
          <p:cNvPr id="18434" name="Picture 2"/>
          <p:cNvPicPr>
            <a:picLocks noChangeAspect="1" noChangeArrowheads="1"/>
          </p:cNvPicPr>
          <p:nvPr/>
        </p:nvPicPr>
        <p:blipFill>
          <a:blip r:embed="rId3"/>
          <a:srcRect/>
          <a:stretch>
            <a:fillRect/>
          </a:stretch>
        </p:blipFill>
        <p:spPr bwMode="auto">
          <a:xfrm>
            <a:off x="642910" y="785794"/>
            <a:ext cx="7784969" cy="5643602"/>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120</a:t>
            </a:fld>
            <a:endParaRPr lang="pt-BR"/>
          </a:p>
        </p:txBody>
      </p:sp>
    </p:spTree>
  </p:cSld>
  <p:clrMapOvr>
    <a:masterClrMapping/>
  </p:clrMapOvr>
  <p:transition>
    <p:wipe dir="r"/>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2"/>
          <p:cNvSpPr txBox="1">
            <a:spLocks/>
          </p:cNvSpPr>
          <p:nvPr/>
        </p:nvSpPr>
        <p:spPr>
          <a:xfrm>
            <a:off x="357158" y="0"/>
            <a:ext cx="8229600" cy="71435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a:t>
            </a:r>
            <a:b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b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Contas de Usuário</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3" name="Picture 2"/>
          <p:cNvPicPr>
            <a:picLocks noChangeAspect="1" noChangeArrowheads="1"/>
          </p:cNvPicPr>
          <p:nvPr/>
        </p:nvPicPr>
        <p:blipFill>
          <a:blip r:embed="rId2"/>
          <a:srcRect l="37180" t="12500" r="53121" b="56250"/>
          <a:stretch>
            <a:fillRect/>
          </a:stretch>
        </p:blipFill>
        <p:spPr bwMode="auto">
          <a:xfrm>
            <a:off x="0" y="0"/>
            <a:ext cx="857256" cy="714380"/>
          </a:xfrm>
          <a:prstGeom prst="rect">
            <a:avLst/>
          </a:prstGeom>
          <a:noFill/>
          <a:ln w="9525">
            <a:noFill/>
            <a:miter lim="800000"/>
            <a:headEnd/>
            <a:tailEnd/>
          </a:ln>
          <a:effectLst/>
        </p:spPr>
      </p:pic>
      <p:pic>
        <p:nvPicPr>
          <p:cNvPr id="19458" name="Picture 2"/>
          <p:cNvPicPr>
            <a:picLocks noChangeAspect="1" noChangeArrowheads="1"/>
          </p:cNvPicPr>
          <p:nvPr/>
        </p:nvPicPr>
        <p:blipFill>
          <a:blip r:embed="rId3"/>
          <a:srcRect/>
          <a:stretch>
            <a:fillRect/>
          </a:stretch>
        </p:blipFill>
        <p:spPr bwMode="auto">
          <a:xfrm>
            <a:off x="571472" y="857232"/>
            <a:ext cx="8001056" cy="5780270"/>
          </a:xfrm>
          <a:prstGeom prst="rect">
            <a:avLst/>
          </a:prstGeom>
          <a:noFill/>
          <a:ln w="9525">
            <a:noFill/>
            <a:miter lim="800000"/>
            <a:headEnd/>
            <a:tailEnd/>
          </a:ln>
          <a:effectLst/>
        </p:spPr>
      </p:pic>
      <p:sp>
        <p:nvSpPr>
          <p:cNvPr id="4" name="Marcador de Posição do Número do Diapositivo 3"/>
          <p:cNvSpPr>
            <a:spLocks noGrp="1"/>
          </p:cNvSpPr>
          <p:nvPr>
            <p:ph type="sldNum" sz="quarter" idx="12"/>
          </p:nvPr>
        </p:nvSpPr>
        <p:spPr/>
        <p:txBody>
          <a:bodyPr/>
          <a:lstStyle/>
          <a:p>
            <a:fld id="{2119D8CF-8DEC-4D9F-84EE-ADF04DFF3391}" type="slidenum">
              <a:rPr lang="pt-BR" smtClean="0"/>
              <a:pPr/>
              <a:t>121</a:t>
            </a:fld>
            <a:endParaRPr lang="pt-BR"/>
          </a:p>
        </p:txBody>
      </p:sp>
    </p:spTree>
  </p:cSld>
  <p:clrMapOvr>
    <a:masterClrMapping/>
  </p:clrMapOvr>
  <p:transition>
    <p:wipe dir="r"/>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500034" y="785794"/>
            <a:ext cx="7858180" cy="5663553"/>
          </a:xfrm>
          <a:prstGeom prst="rect">
            <a:avLst/>
          </a:prstGeom>
          <a:noFill/>
          <a:ln w="9525">
            <a:noFill/>
            <a:miter lim="800000"/>
            <a:headEnd/>
            <a:tailEnd/>
          </a:ln>
          <a:effectLst/>
        </p:spPr>
      </p:pic>
      <p:sp>
        <p:nvSpPr>
          <p:cNvPr id="3" name="Título 2"/>
          <p:cNvSpPr txBox="1">
            <a:spLocks/>
          </p:cNvSpPr>
          <p:nvPr/>
        </p:nvSpPr>
        <p:spPr>
          <a:xfrm>
            <a:off x="357158" y="0"/>
            <a:ext cx="8229600" cy="71435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a:t>
            </a:r>
            <a:b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b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Contas de Usuário</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4" name="Picture 2"/>
          <p:cNvPicPr>
            <a:picLocks noChangeAspect="1" noChangeArrowheads="1"/>
          </p:cNvPicPr>
          <p:nvPr/>
        </p:nvPicPr>
        <p:blipFill>
          <a:blip r:embed="rId3"/>
          <a:srcRect l="37180" t="12500" r="53121" b="56250"/>
          <a:stretch>
            <a:fillRect/>
          </a:stretch>
        </p:blipFill>
        <p:spPr bwMode="auto">
          <a:xfrm>
            <a:off x="0" y="0"/>
            <a:ext cx="857256" cy="71438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122</a:t>
            </a:fld>
            <a:endParaRPr lang="pt-BR"/>
          </a:p>
        </p:txBody>
      </p:sp>
    </p:spTree>
  </p:cSld>
  <p:clrMapOvr>
    <a:masterClrMapping/>
  </p:clrMapOvr>
  <p:transition>
    <p:wipe dir="r"/>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357158" y="0"/>
            <a:ext cx="8229600" cy="714356"/>
          </a:xfrm>
        </p:spPr>
        <p:txBody>
          <a:bodyPr>
            <a:normAutofit/>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Painel de Controle - Sistema</a:t>
            </a:r>
          </a:p>
        </p:txBody>
      </p:sp>
      <p:sp>
        <p:nvSpPr>
          <p:cNvPr id="2" name="Espaço Reservado para Conteúdo 1"/>
          <p:cNvSpPr>
            <a:spLocks noGrp="1"/>
          </p:cNvSpPr>
          <p:nvPr>
            <p:ph idx="1"/>
          </p:nvPr>
        </p:nvSpPr>
        <p:spPr>
          <a:xfrm>
            <a:off x="285720" y="1000108"/>
            <a:ext cx="8229600" cy="3571900"/>
          </a:xfrm>
        </p:spPr>
        <p:txBody>
          <a:bodyPr>
            <a:normAutofit/>
          </a:bodyPr>
          <a:lstStyle/>
          <a:p>
            <a:r>
              <a:rPr lang="pt-BR" sz="2400" dirty="0">
                <a:latin typeface="Calibri" pitchFamily="34" charset="0"/>
              </a:rPr>
              <a:t>Propriedades do sistema é uma ferramenta do Windows que permite exibir e alterar as propriedades do sistema em um computador remoto ou computador local. Ao utilizar Propriedades do sistema, você pode reiniciar um computador remoto para aplicar alterações nas configurações ou detectar um novo hardware, exibir o nome do computador e informações de domínio de outros computadores na rede, bem como alterar as configurações do arquivo de paginação da memória virtual em um computador que possa executar programas que requeiram muita memória.</a:t>
            </a:r>
          </a:p>
          <a:p>
            <a:endParaRPr lang="pt-BR" sz="2400" dirty="0">
              <a:latin typeface="Calibri" pitchFamily="34" charset="0"/>
            </a:endParaRPr>
          </a:p>
        </p:txBody>
      </p:sp>
      <p:pic>
        <p:nvPicPr>
          <p:cNvPr id="6" name="Picture 3"/>
          <p:cNvPicPr>
            <a:picLocks noChangeAspect="1" noChangeArrowheads="1"/>
          </p:cNvPicPr>
          <p:nvPr/>
        </p:nvPicPr>
        <p:blipFill>
          <a:blip r:embed="rId2"/>
          <a:srcRect l="12784" r="40340"/>
          <a:stretch>
            <a:fillRect/>
          </a:stretch>
        </p:blipFill>
        <p:spPr bwMode="auto">
          <a:xfrm>
            <a:off x="214282" y="0"/>
            <a:ext cx="785818" cy="812800"/>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123</a:t>
            </a:fld>
            <a:endParaRPr lang="pt-BR"/>
          </a:p>
        </p:txBody>
      </p:sp>
    </p:spTree>
  </p:cSld>
  <p:clrMapOvr>
    <a:masterClrMapping/>
  </p:clrMapOvr>
  <p:transition>
    <p:wipe dir="r"/>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2"/>
          <p:cNvSpPr txBox="1">
            <a:spLocks/>
          </p:cNvSpPr>
          <p:nvPr/>
        </p:nvSpPr>
        <p:spPr>
          <a:xfrm>
            <a:off x="357158" y="0"/>
            <a:ext cx="8229600" cy="714356"/>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Painel de Controle - Sistema</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5" name="Picture 3"/>
          <p:cNvPicPr>
            <a:picLocks noChangeAspect="1" noChangeArrowheads="1"/>
          </p:cNvPicPr>
          <p:nvPr/>
        </p:nvPicPr>
        <p:blipFill>
          <a:blip r:embed="rId2"/>
          <a:srcRect l="12784" r="40340"/>
          <a:stretch>
            <a:fillRect/>
          </a:stretch>
        </p:blipFill>
        <p:spPr bwMode="auto">
          <a:xfrm>
            <a:off x="214282" y="0"/>
            <a:ext cx="785818" cy="812800"/>
          </a:xfrm>
          <a:prstGeom prst="rect">
            <a:avLst/>
          </a:prstGeom>
          <a:noFill/>
          <a:ln w="9525">
            <a:noFill/>
            <a:miter lim="800000"/>
            <a:headEnd/>
            <a:tailEnd/>
          </a:ln>
          <a:effectLst/>
        </p:spPr>
      </p:pic>
      <p:pic>
        <p:nvPicPr>
          <p:cNvPr id="6" name="Imagem 5" descr="windows-7-properties1.png"/>
          <p:cNvPicPr>
            <a:picLocks noChangeAspect="1"/>
          </p:cNvPicPr>
          <p:nvPr/>
        </p:nvPicPr>
        <p:blipFill>
          <a:blip r:embed="rId3"/>
          <a:stretch>
            <a:fillRect/>
          </a:stretch>
        </p:blipFill>
        <p:spPr>
          <a:xfrm>
            <a:off x="4203390" y="1500174"/>
            <a:ext cx="4744976" cy="3857652"/>
          </a:xfrm>
          <a:prstGeom prst="rect">
            <a:avLst/>
          </a:prstGeom>
        </p:spPr>
      </p:pic>
      <p:pic>
        <p:nvPicPr>
          <p:cNvPr id="7" name="Imagem 6" descr="ScreenJot (Propriedades do sistema) 08-02-2008 22 45 41.jpg"/>
          <p:cNvPicPr>
            <a:picLocks noChangeAspect="1"/>
          </p:cNvPicPr>
          <p:nvPr/>
        </p:nvPicPr>
        <p:blipFill>
          <a:blip r:embed="rId4"/>
          <a:stretch>
            <a:fillRect/>
          </a:stretch>
        </p:blipFill>
        <p:spPr>
          <a:xfrm>
            <a:off x="142844" y="1071546"/>
            <a:ext cx="3929090" cy="4777009"/>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124</a:t>
            </a:fld>
            <a:endParaRPr lang="pt-BR"/>
          </a:p>
        </p:txBody>
      </p:sp>
    </p:spTree>
  </p:cSld>
  <p:clrMapOvr>
    <a:masterClrMapping/>
  </p:clrMapOvr>
  <p:transition>
    <p:wipe dir="r"/>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357158" y="0"/>
            <a:ext cx="8229600" cy="714356"/>
          </a:xfrm>
        </p:spPr>
        <p:txBody>
          <a:bodyPr>
            <a:normAutofit/>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Ferramentas do Sistema</a:t>
            </a:r>
          </a:p>
        </p:txBody>
      </p:sp>
      <p:sp>
        <p:nvSpPr>
          <p:cNvPr id="2" name="Espaço Reservado para Conteúdo 1"/>
          <p:cNvSpPr>
            <a:spLocks noGrp="1"/>
          </p:cNvSpPr>
          <p:nvPr>
            <p:ph idx="1"/>
          </p:nvPr>
        </p:nvSpPr>
        <p:spPr>
          <a:xfrm>
            <a:off x="285720" y="1000108"/>
            <a:ext cx="8229600" cy="2928958"/>
          </a:xfrm>
        </p:spPr>
        <p:txBody>
          <a:bodyPr>
            <a:normAutofit/>
          </a:bodyPr>
          <a:lstStyle/>
          <a:p>
            <a:r>
              <a:rPr lang="pt-BR" sz="2400" dirty="0">
                <a:latin typeface="Calibri" pitchFamily="34" charset="0"/>
              </a:rPr>
              <a:t>O recurso Ferramentas do sistema é o primeiro item da árvore de console do Gerenciamento do computador. Você pode usar as ferramentas padrão, Visualizar eventos, Pastas compartilhadas, Usuários e grupos locais, </a:t>
            </a:r>
            <a:r>
              <a:rPr lang="pt-BR" sz="2400" dirty="0" err="1">
                <a:latin typeface="Calibri" pitchFamily="34" charset="0"/>
              </a:rPr>
              <a:t>Logs</a:t>
            </a:r>
            <a:r>
              <a:rPr lang="pt-BR" sz="2400" dirty="0">
                <a:latin typeface="Calibri" pitchFamily="34" charset="0"/>
              </a:rPr>
              <a:t> e alertas de desempenho e Gerenciador de dispositivos para gerenciar os eventos e o desempenho do sistema no computador de destino.</a:t>
            </a:r>
          </a:p>
          <a:p>
            <a:endParaRPr lang="pt-BR" sz="2400" dirty="0">
              <a:latin typeface="Calibri" pitchFamily="34" charset="0"/>
            </a:endParaRPr>
          </a:p>
        </p:txBody>
      </p:sp>
      <p:pic>
        <p:nvPicPr>
          <p:cNvPr id="21506" name="Picture 2"/>
          <p:cNvPicPr>
            <a:picLocks noChangeAspect="1" noChangeArrowheads="1"/>
          </p:cNvPicPr>
          <p:nvPr/>
        </p:nvPicPr>
        <p:blipFill>
          <a:blip r:embed="rId2"/>
          <a:srcRect/>
          <a:stretch>
            <a:fillRect/>
          </a:stretch>
        </p:blipFill>
        <p:spPr bwMode="auto">
          <a:xfrm>
            <a:off x="1928794" y="3429000"/>
            <a:ext cx="7215206" cy="3347146"/>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125</a:t>
            </a:fld>
            <a:endParaRPr lang="pt-BR"/>
          </a:p>
        </p:txBody>
      </p:sp>
    </p:spTree>
  </p:cSld>
  <p:clrMapOvr>
    <a:masterClrMapping/>
  </p:clrMapOvr>
  <p:transition>
    <p:wipe dir="r"/>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357158" y="0"/>
            <a:ext cx="8229600" cy="714356"/>
          </a:xfrm>
        </p:spPr>
        <p:txBody>
          <a:bodyPr>
            <a:normAutofit/>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Ferramentas do Sistema</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Aqui veremos os principais recursos da opção ferramentas do sistema.</a:t>
            </a:r>
          </a:p>
        </p:txBody>
      </p:sp>
      <p:pic>
        <p:nvPicPr>
          <p:cNvPr id="22530" name="Picture 2"/>
          <p:cNvPicPr>
            <a:picLocks noChangeAspect="1" noChangeArrowheads="1"/>
          </p:cNvPicPr>
          <p:nvPr/>
        </p:nvPicPr>
        <p:blipFill>
          <a:blip r:embed="rId2"/>
          <a:srcRect l="12629" t="16734" r="29653" b="13709"/>
          <a:stretch>
            <a:fillRect/>
          </a:stretch>
        </p:blipFill>
        <p:spPr bwMode="auto">
          <a:xfrm>
            <a:off x="571472" y="2214554"/>
            <a:ext cx="5286412" cy="2714644"/>
          </a:xfrm>
          <a:prstGeom prst="rect">
            <a:avLst/>
          </a:prstGeom>
          <a:noFill/>
          <a:ln w="9525">
            <a:noFill/>
            <a:miter lim="800000"/>
            <a:headEnd/>
            <a:tailEnd/>
          </a:ln>
          <a:effectLst/>
        </p:spPr>
      </p:pic>
      <p:pic>
        <p:nvPicPr>
          <p:cNvPr id="6" name="Picture 2"/>
          <p:cNvPicPr>
            <a:picLocks noChangeAspect="1" noChangeArrowheads="1"/>
          </p:cNvPicPr>
          <p:nvPr/>
        </p:nvPicPr>
        <p:blipFill>
          <a:blip r:embed="rId2"/>
          <a:srcRect l="74247" t="47852" r="4897" b="13709"/>
          <a:stretch>
            <a:fillRect/>
          </a:stretch>
        </p:blipFill>
        <p:spPr bwMode="auto">
          <a:xfrm>
            <a:off x="5857884" y="2571744"/>
            <a:ext cx="1910190" cy="1500174"/>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126</a:t>
            </a:fld>
            <a:endParaRPr lang="pt-BR"/>
          </a:p>
        </p:txBody>
      </p:sp>
    </p:spTree>
  </p:cSld>
  <p:clrMapOvr>
    <a:masterClrMapping/>
  </p:clrMapOvr>
  <p:transition>
    <p:wipe dir="r"/>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2"/>
          <a:srcRect l="14969" t="16734" r="74891" b="64961"/>
          <a:stretch>
            <a:fillRect/>
          </a:stretch>
        </p:blipFill>
        <p:spPr bwMode="auto">
          <a:xfrm>
            <a:off x="0" y="0"/>
            <a:ext cx="928694" cy="714380"/>
          </a:xfrm>
          <a:prstGeom prst="rect">
            <a:avLst/>
          </a:prstGeom>
          <a:noFill/>
          <a:ln w="9525">
            <a:noFill/>
            <a:miter lim="800000"/>
            <a:headEnd/>
            <a:tailEnd/>
          </a:ln>
          <a:effectLst/>
        </p:spPr>
      </p:pic>
      <p:sp>
        <p:nvSpPr>
          <p:cNvPr id="5" name="Título 2"/>
          <p:cNvSpPr>
            <a:spLocks noGrp="1"/>
          </p:cNvSpPr>
          <p:nvPr>
            <p:ph type="title"/>
          </p:nvPr>
        </p:nvSpPr>
        <p:spPr>
          <a:xfrm>
            <a:off x="357158" y="0"/>
            <a:ext cx="8229600" cy="714356"/>
          </a:xfrm>
        </p:spPr>
        <p:txBody>
          <a:bodyPr>
            <a:normAutofit fontScale="90000"/>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Ferramentas do Sistema - Informações do sistema </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O recurso Informações do sistema coleta e exibe as informações de configuração do seu sistema. Os técnicos de suporte irão necessitar de informações específicas sobre seu computador para que possam resolver o problema do sistema. Você pode usar Informações do sistema para localizar rapidamente os dados necessários.</a:t>
            </a:r>
          </a:p>
        </p:txBody>
      </p:sp>
      <p:pic>
        <p:nvPicPr>
          <p:cNvPr id="23554" name="Picture 2"/>
          <p:cNvPicPr>
            <a:picLocks noChangeAspect="1" noChangeArrowheads="1"/>
          </p:cNvPicPr>
          <p:nvPr/>
        </p:nvPicPr>
        <p:blipFill>
          <a:blip r:embed="rId3"/>
          <a:srcRect/>
          <a:stretch>
            <a:fillRect/>
          </a:stretch>
        </p:blipFill>
        <p:spPr bwMode="auto">
          <a:xfrm>
            <a:off x="1857356" y="3357562"/>
            <a:ext cx="5214974" cy="3456635"/>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127</a:t>
            </a:fld>
            <a:endParaRPr lang="pt-BR"/>
          </a:p>
        </p:txBody>
      </p:sp>
    </p:spTree>
  </p:cSld>
  <p:clrMapOvr>
    <a:masterClrMapping/>
  </p:clrMapOvr>
  <p:transition>
    <p:wipe dir="r"/>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2"/>
          <p:cNvSpPr>
            <a:spLocks noGrp="1"/>
          </p:cNvSpPr>
          <p:nvPr>
            <p:ph type="title"/>
          </p:nvPr>
        </p:nvSpPr>
        <p:spPr>
          <a:xfrm>
            <a:off x="357158" y="0"/>
            <a:ext cx="8229600" cy="714356"/>
          </a:xfrm>
        </p:spPr>
        <p:txBody>
          <a:bodyPr>
            <a:normAutofit fontScale="90000"/>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Ferramentas do Sistema – </a:t>
            </a:r>
            <a:br>
              <a:rPr lang="pt-BR" sz="2800" dirty="0">
                <a:solidFill>
                  <a:srgbClr val="FF0000"/>
                </a:solidFill>
                <a:latin typeface="Calibri" pitchFamily="34" charset="0"/>
              </a:rPr>
            </a:br>
            <a:r>
              <a:rPr lang="pt-BR" sz="2800" dirty="0">
                <a:solidFill>
                  <a:srgbClr val="FF0000"/>
                </a:solidFill>
                <a:latin typeface="Calibri" pitchFamily="34" charset="0"/>
              </a:rPr>
              <a:t>Desfragmentação de disco</a:t>
            </a:r>
          </a:p>
        </p:txBody>
      </p:sp>
      <p:sp>
        <p:nvSpPr>
          <p:cNvPr id="2" name="Espaço Reservado para Conteúdo 1"/>
          <p:cNvSpPr>
            <a:spLocks noGrp="1"/>
          </p:cNvSpPr>
          <p:nvPr>
            <p:ph idx="1"/>
          </p:nvPr>
        </p:nvSpPr>
        <p:spPr>
          <a:xfrm>
            <a:off x="285720" y="1000108"/>
            <a:ext cx="8229600" cy="3786214"/>
          </a:xfrm>
        </p:spPr>
        <p:txBody>
          <a:bodyPr>
            <a:normAutofit/>
          </a:bodyPr>
          <a:lstStyle/>
          <a:p>
            <a:r>
              <a:rPr lang="pt-BR" sz="2400" b="1" dirty="0">
                <a:latin typeface="Calibri" pitchFamily="34" charset="0"/>
              </a:rPr>
              <a:t>Desfragmentação </a:t>
            </a:r>
            <a:r>
              <a:rPr lang="pt-BR" sz="2400" dirty="0">
                <a:latin typeface="Calibri" pitchFamily="34" charset="0"/>
              </a:rPr>
              <a:t>é o processo de regravação de partes de um arquivo em setores contíguos de um disco rígido a fim de aumentar a velocidade de acesso e recuperação. Quando arquivos são atualizados, o computador tende a salvar essas atualizações no maior espaço contínuo existente no disco rígido, que normalmente se encontra em um setor diferente das demais partes do arquivo. Quando os arquivos estão fragmentados dessa forma, o computador precisa fazer uma busca no disco rígido sempre que o arquivo é aberto para localizar todas as suas partes, retardando o tempo de resposta. </a:t>
            </a:r>
          </a:p>
          <a:p>
            <a:endParaRPr lang="pt-BR" sz="2400" dirty="0">
              <a:latin typeface="Calibri" pitchFamily="34" charset="0"/>
            </a:endParaRPr>
          </a:p>
        </p:txBody>
      </p:sp>
      <p:pic>
        <p:nvPicPr>
          <p:cNvPr id="4" name="Picture 2"/>
          <p:cNvPicPr>
            <a:picLocks noChangeAspect="1" noChangeArrowheads="1"/>
          </p:cNvPicPr>
          <p:nvPr/>
        </p:nvPicPr>
        <p:blipFill>
          <a:blip r:embed="rId2"/>
          <a:srcRect l="48508" t="16734" r="42132" b="63131"/>
          <a:stretch>
            <a:fillRect/>
          </a:stretch>
        </p:blipFill>
        <p:spPr bwMode="auto">
          <a:xfrm>
            <a:off x="285720" y="0"/>
            <a:ext cx="857256" cy="785818"/>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128</a:t>
            </a:fld>
            <a:endParaRPr lang="pt-BR"/>
          </a:p>
        </p:txBody>
      </p:sp>
    </p:spTree>
  </p:cSld>
  <p:clrMapOvr>
    <a:masterClrMapping/>
  </p:clrMapOvr>
  <p:transition>
    <p:wipe dir="r"/>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srcRect/>
          <a:stretch>
            <a:fillRect/>
          </a:stretch>
        </p:blipFill>
        <p:spPr bwMode="auto">
          <a:xfrm>
            <a:off x="0" y="0"/>
            <a:ext cx="9007472" cy="6858000"/>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129</a:t>
            </a:fld>
            <a:endParaRPr lang="pt-BR"/>
          </a:p>
        </p:txBody>
      </p:sp>
    </p:spTree>
  </p:cSld>
  <p:clrMapOvr>
    <a:masterClrMapping/>
  </p:clrMapOvr>
  <p:transition>
    <p:wipe dir="r"/>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descr="desfragmentado.jpg"/>
          <p:cNvPicPr>
            <a:picLocks noChangeAspect="1"/>
          </p:cNvPicPr>
          <p:nvPr/>
        </p:nvPicPr>
        <p:blipFill>
          <a:blip r:embed="rId2"/>
          <a:stretch>
            <a:fillRect/>
          </a:stretch>
        </p:blipFill>
        <p:spPr>
          <a:xfrm>
            <a:off x="0" y="0"/>
            <a:ext cx="9144000" cy="6858000"/>
          </a:xfrm>
          <a:prstGeom prst="rect">
            <a:avLst/>
          </a:prstGeom>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130</a:t>
            </a:fld>
            <a:endParaRPr lang="pt-BR"/>
          </a:p>
        </p:txBody>
      </p:sp>
    </p:spTree>
  </p:cSld>
  <p:clrMapOvr>
    <a:masterClrMapping/>
  </p:clrMapOvr>
  <p:transition>
    <p:wipe dir="r"/>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l="50068" t="49682" r="41353" b="32014"/>
          <a:stretch>
            <a:fillRect/>
          </a:stretch>
        </p:blipFill>
        <p:spPr bwMode="auto">
          <a:xfrm>
            <a:off x="357158" y="0"/>
            <a:ext cx="785818" cy="714380"/>
          </a:xfrm>
          <a:prstGeom prst="rect">
            <a:avLst/>
          </a:prstGeom>
          <a:noFill/>
          <a:ln w="9525">
            <a:noFill/>
            <a:miter lim="800000"/>
            <a:headEnd/>
            <a:tailEnd/>
          </a:ln>
          <a:effectLst/>
        </p:spPr>
      </p:pic>
      <p:sp>
        <p:nvSpPr>
          <p:cNvPr id="5" name="Título 2"/>
          <p:cNvSpPr>
            <a:spLocks noGrp="1"/>
          </p:cNvSpPr>
          <p:nvPr>
            <p:ph type="title"/>
          </p:nvPr>
        </p:nvSpPr>
        <p:spPr>
          <a:xfrm>
            <a:off x="357158" y="0"/>
            <a:ext cx="8229600" cy="714356"/>
          </a:xfrm>
        </p:spPr>
        <p:txBody>
          <a:bodyPr>
            <a:normAutofit fontScale="90000"/>
          </a:bodyPr>
          <a:lstStyle/>
          <a:p>
            <a:pPr algn="ctr"/>
            <a:r>
              <a:rPr lang="pt-BR" sz="2800" dirty="0">
                <a:solidFill>
                  <a:schemeClr val="tx1"/>
                </a:solidFill>
                <a:latin typeface="Calibri" pitchFamily="34" charset="0"/>
              </a:rPr>
              <a:t>Windows XP – </a:t>
            </a:r>
            <a:r>
              <a:rPr lang="pt-BR" sz="2800" dirty="0">
                <a:solidFill>
                  <a:srgbClr val="FF0000"/>
                </a:solidFill>
                <a:latin typeface="Calibri" pitchFamily="34" charset="0"/>
              </a:rPr>
              <a:t>Ferramentas do Sistema – </a:t>
            </a:r>
            <a:br>
              <a:rPr lang="pt-BR" sz="2800" dirty="0">
                <a:solidFill>
                  <a:srgbClr val="FF0000"/>
                </a:solidFill>
                <a:latin typeface="Calibri" pitchFamily="34" charset="0"/>
              </a:rPr>
            </a:br>
            <a:r>
              <a:rPr lang="pt-BR" sz="2800" dirty="0">
                <a:solidFill>
                  <a:srgbClr val="FF0000"/>
                </a:solidFill>
                <a:latin typeface="Calibri" pitchFamily="34" charset="0"/>
              </a:rPr>
              <a:t>Limpeza de disco</a:t>
            </a:r>
          </a:p>
        </p:txBody>
      </p:sp>
      <p:sp>
        <p:nvSpPr>
          <p:cNvPr id="2" name="Espaço Reservado para Conteúdo 1"/>
          <p:cNvSpPr>
            <a:spLocks noGrp="1"/>
          </p:cNvSpPr>
          <p:nvPr>
            <p:ph idx="1"/>
          </p:nvPr>
        </p:nvSpPr>
        <p:spPr>
          <a:xfrm>
            <a:off x="285720" y="1000108"/>
            <a:ext cx="8229600" cy="2714644"/>
          </a:xfrm>
        </p:spPr>
        <p:txBody>
          <a:bodyPr>
            <a:normAutofit/>
          </a:bodyPr>
          <a:lstStyle/>
          <a:p>
            <a:r>
              <a:rPr lang="pt-BR" sz="2400" dirty="0">
                <a:latin typeface="Calibri" pitchFamily="34" charset="0"/>
              </a:rPr>
              <a:t>A Limpeza de disco ajuda a liberar espaço na sua unidade de disco rígido. Ela pesquisa a sua unidade e mostra os arquivos temporários, os arquivos em </a:t>
            </a:r>
            <a:r>
              <a:rPr lang="pt-BR" sz="2400" dirty="0" err="1">
                <a:latin typeface="Calibri" pitchFamily="34" charset="0"/>
              </a:rPr>
              <a:t>cache</a:t>
            </a:r>
            <a:r>
              <a:rPr lang="pt-BR" sz="2400" dirty="0">
                <a:latin typeface="Calibri" pitchFamily="34" charset="0"/>
              </a:rPr>
              <a:t> de Internet e os arquivos de programa desnecessários que você pode excluir com segurança. É possível fazer com que a Limpeza de disco exclua alguns ou todos esses arquivos.</a:t>
            </a:r>
          </a:p>
        </p:txBody>
      </p:sp>
      <p:pic>
        <p:nvPicPr>
          <p:cNvPr id="7" name="Imagem 6" descr="limpar-pc2.jpg"/>
          <p:cNvPicPr>
            <a:picLocks noChangeAspect="1"/>
          </p:cNvPicPr>
          <p:nvPr/>
        </p:nvPicPr>
        <p:blipFill>
          <a:blip r:embed="rId3"/>
          <a:stretch>
            <a:fillRect/>
          </a:stretch>
        </p:blipFill>
        <p:spPr>
          <a:xfrm>
            <a:off x="357158" y="3429000"/>
            <a:ext cx="3476616" cy="3068693"/>
          </a:xfrm>
          <a:prstGeom prst="rect">
            <a:avLst/>
          </a:prstGeom>
        </p:spPr>
      </p:pic>
      <p:pic>
        <p:nvPicPr>
          <p:cNvPr id="25602" name="Picture 2"/>
          <p:cNvPicPr>
            <a:picLocks noChangeAspect="1" noChangeArrowheads="1"/>
          </p:cNvPicPr>
          <p:nvPr/>
        </p:nvPicPr>
        <p:blipFill>
          <a:blip r:embed="rId4"/>
          <a:srcRect/>
          <a:stretch>
            <a:fillRect/>
          </a:stretch>
        </p:blipFill>
        <p:spPr bwMode="auto">
          <a:xfrm>
            <a:off x="4071934" y="3714752"/>
            <a:ext cx="4599085" cy="2428892"/>
          </a:xfrm>
          <a:prstGeom prst="rect">
            <a:avLst/>
          </a:prstGeom>
          <a:noFill/>
          <a:ln w="9525">
            <a:noFill/>
            <a:miter lim="800000"/>
            <a:headEnd/>
            <a:tailEnd/>
          </a:ln>
          <a:effectLst/>
        </p:spPr>
      </p:pic>
      <p:sp>
        <p:nvSpPr>
          <p:cNvPr id="3" name="Marcador de Posição do Número do Diapositivo 2"/>
          <p:cNvSpPr>
            <a:spLocks noGrp="1"/>
          </p:cNvSpPr>
          <p:nvPr>
            <p:ph type="sldNum" sz="quarter" idx="12"/>
          </p:nvPr>
        </p:nvSpPr>
        <p:spPr/>
        <p:txBody>
          <a:bodyPr/>
          <a:lstStyle/>
          <a:p>
            <a:fld id="{2119D8CF-8DEC-4D9F-84EE-ADF04DFF3391}" type="slidenum">
              <a:rPr lang="pt-BR" smtClean="0"/>
              <a:pPr/>
              <a:t>131</a:t>
            </a:fld>
            <a:endParaRPr lang="pt-BR"/>
          </a:p>
        </p:txBody>
      </p:sp>
    </p:spTree>
  </p:cSld>
  <p:clrMapOvr>
    <a:masterClrMapping/>
  </p:clrMapOvr>
  <p:transition>
    <p:wipe dir="r"/>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l="50068" t="49682" r="41353" b="32014"/>
          <a:stretch>
            <a:fillRect/>
          </a:stretch>
        </p:blipFill>
        <p:spPr bwMode="auto">
          <a:xfrm>
            <a:off x="357158" y="0"/>
            <a:ext cx="785818" cy="714380"/>
          </a:xfrm>
          <a:prstGeom prst="rect">
            <a:avLst/>
          </a:prstGeom>
          <a:noFill/>
          <a:ln w="9525">
            <a:noFill/>
            <a:miter lim="800000"/>
            <a:headEnd/>
            <a:tailEnd/>
          </a:ln>
          <a:effectLst/>
        </p:spPr>
      </p:pic>
      <p:sp>
        <p:nvSpPr>
          <p:cNvPr id="5" name="Título 2"/>
          <p:cNvSpPr txBox="1">
            <a:spLocks/>
          </p:cNvSpPr>
          <p:nvPr/>
        </p:nvSpPr>
        <p:spPr>
          <a:xfrm>
            <a:off x="357158" y="0"/>
            <a:ext cx="8229600" cy="714356"/>
          </a:xfrm>
          <a:prstGeom prst="rect">
            <a:avLst/>
          </a:prstGeom>
        </p:spPr>
        <p:txBody>
          <a:bodyPr>
            <a:normAutofit fontScale="900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pt-BR" sz="2800" b="1" i="0" u="none" strike="noStrike" kern="1200" cap="none" spc="0" normalizeH="0" baseline="0" noProof="0">
                <a:ln>
                  <a:noFill/>
                </a:ln>
                <a:solidFill>
                  <a:schemeClr val="tx1"/>
                </a:solidFill>
                <a:effectLst>
                  <a:outerShdw blurRad="31750" dist="25400" dir="5400000" algn="tl" rotWithShape="0">
                    <a:srgbClr val="000000">
                      <a:alpha val="25000"/>
                    </a:srgbClr>
                  </a:outerShdw>
                </a:effectLst>
                <a:uLnTx/>
                <a:uFillTx/>
                <a:latin typeface="Calibri" pitchFamily="34" charset="0"/>
                <a:ea typeface="+mj-ea"/>
                <a:cs typeface="+mj-cs"/>
              </a:rPr>
              <a:t>Windows XP – </a:t>
            </a: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Ferramentas do Sistema – </a:t>
            </a:r>
            <a:b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br>
            <a:r>
              <a:rPr kumimoji="0" lang="pt-BR" sz="2800" b="1" i="0" u="none" strike="noStrike" kern="1200" cap="none" spc="0" normalizeH="0" baseline="0" noProof="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rPr>
              <a:t>Limpeza de disco</a:t>
            </a:r>
            <a:endParaRPr kumimoji="0" lang="pt-BR" sz="2800" b="1" i="0" u="none" strike="noStrike" kern="1200" cap="none" spc="0" normalizeH="0" baseline="0" noProof="0" dirty="0">
              <a:ln>
                <a:noFill/>
              </a:ln>
              <a:solidFill>
                <a:srgbClr val="FF0000"/>
              </a:solidFill>
              <a:effectLst>
                <a:outerShdw blurRad="31750" dist="25400" dir="5400000" algn="tl" rotWithShape="0">
                  <a:srgbClr val="000000">
                    <a:alpha val="25000"/>
                  </a:srgbClr>
                </a:outerShdw>
              </a:effectLst>
              <a:uLnTx/>
              <a:uFillTx/>
              <a:latin typeface="Calibri" pitchFamily="34" charset="0"/>
              <a:ea typeface="+mj-ea"/>
              <a:cs typeface="+mj-cs"/>
            </a:endParaRPr>
          </a:p>
        </p:txBody>
      </p:sp>
      <p:pic>
        <p:nvPicPr>
          <p:cNvPr id="26626" name="Picture 2"/>
          <p:cNvPicPr>
            <a:picLocks noChangeAspect="1" noChangeArrowheads="1"/>
          </p:cNvPicPr>
          <p:nvPr/>
        </p:nvPicPr>
        <p:blipFill>
          <a:blip r:embed="rId3"/>
          <a:srcRect/>
          <a:stretch>
            <a:fillRect/>
          </a:stretch>
        </p:blipFill>
        <p:spPr bwMode="auto">
          <a:xfrm>
            <a:off x="214282" y="3571876"/>
            <a:ext cx="4071966" cy="1857388"/>
          </a:xfrm>
          <a:prstGeom prst="rect">
            <a:avLst/>
          </a:prstGeom>
          <a:noFill/>
          <a:ln w="9525">
            <a:noFill/>
            <a:miter lim="800000"/>
            <a:headEnd/>
            <a:tailEnd/>
          </a:ln>
          <a:effectLst/>
        </p:spPr>
      </p:pic>
      <p:pic>
        <p:nvPicPr>
          <p:cNvPr id="7" name="Picture 2"/>
          <p:cNvPicPr>
            <a:picLocks noChangeAspect="1" noChangeArrowheads="1"/>
          </p:cNvPicPr>
          <p:nvPr/>
        </p:nvPicPr>
        <p:blipFill>
          <a:blip r:embed="rId4"/>
          <a:srcRect/>
          <a:stretch>
            <a:fillRect/>
          </a:stretch>
        </p:blipFill>
        <p:spPr bwMode="auto">
          <a:xfrm>
            <a:off x="285720" y="1357298"/>
            <a:ext cx="4000528" cy="1928826"/>
          </a:xfrm>
          <a:prstGeom prst="rect">
            <a:avLst/>
          </a:prstGeom>
          <a:noFill/>
          <a:ln w="9525">
            <a:noFill/>
            <a:miter lim="800000"/>
            <a:headEnd/>
            <a:tailEnd/>
          </a:ln>
          <a:effectLst/>
        </p:spPr>
      </p:pic>
      <p:pic>
        <p:nvPicPr>
          <p:cNvPr id="26627" name="Picture 3"/>
          <p:cNvPicPr>
            <a:picLocks noChangeAspect="1" noChangeArrowheads="1"/>
          </p:cNvPicPr>
          <p:nvPr/>
        </p:nvPicPr>
        <p:blipFill>
          <a:blip r:embed="rId5"/>
          <a:srcRect/>
          <a:stretch>
            <a:fillRect/>
          </a:stretch>
        </p:blipFill>
        <p:spPr bwMode="auto">
          <a:xfrm>
            <a:off x="4572000" y="1285860"/>
            <a:ext cx="4000528" cy="4675942"/>
          </a:xfrm>
          <a:prstGeom prst="rect">
            <a:avLst/>
          </a:prstGeom>
          <a:noFill/>
          <a:ln w="9525">
            <a:noFill/>
            <a:miter lim="800000"/>
            <a:headEnd/>
            <a:tailEnd/>
          </a:ln>
          <a:effectLst/>
        </p:spPr>
      </p:pic>
      <p:sp>
        <p:nvSpPr>
          <p:cNvPr id="2" name="Marcador de Posição do Número do Diapositivo 1"/>
          <p:cNvSpPr>
            <a:spLocks noGrp="1"/>
          </p:cNvSpPr>
          <p:nvPr>
            <p:ph type="sldNum" sz="quarter" idx="12"/>
          </p:nvPr>
        </p:nvSpPr>
        <p:spPr/>
        <p:txBody>
          <a:bodyPr/>
          <a:lstStyle/>
          <a:p>
            <a:fld id="{2119D8CF-8DEC-4D9F-84EE-ADF04DFF3391}" type="slidenum">
              <a:rPr lang="pt-BR" smtClean="0"/>
              <a:pPr/>
              <a:t>132</a:t>
            </a:fld>
            <a:endParaRPr lang="pt-BR"/>
          </a:p>
        </p:txBody>
      </p:sp>
    </p:spTree>
  </p:cSld>
  <p:clrMapOvr>
    <a:masterClrMapping/>
  </p:clrMapOvr>
  <p:transition>
    <p:wipe dir="r"/>
  </p:transition>
</p:sld>
</file>

<file path=ppt/theme/theme1.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TM02900688[[fn=Faceta]]</Template>
  <TotalTime>2553</TotalTime>
  <Words>4101</Words>
  <Application>Microsoft Office PowerPoint</Application>
  <PresentationFormat>Apresentação no Ecrã (4:3)</PresentationFormat>
  <Paragraphs>404</Paragraphs>
  <Slides>132</Slides>
  <Notes>2</Notes>
  <HiddenSlides>0</HiddenSlides>
  <MMClips>0</MMClips>
  <ScaleCrop>false</ScaleCrop>
  <HeadingPairs>
    <vt:vector size="6" baseType="variant">
      <vt:variant>
        <vt:lpstr>Tipos de letra usados</vt:lpstr>
      </vt:variant>
      <vt:variant>
        <vt:i4>4</vt:i4>
      </vt:variant>
      <vt:variant>
        <vt:lpstr>Tema</vt:lpstr>
      </vt:variant>
      <vt:variant>
        <vt:i4>1</vt:i4>
      </vt:variant>
      <vt:variant>
        <vt:lpstr>Títulos dos diapositivos</vt:lpstr>
      </vt:variant>
      <vt:variant>
        <vt:i4>132</vt:i4>
      </vt:variant>
    </vt:vector>
  </HeadingPairs>
  <TitlesOfParts>
    <vt:vector size="137" baseType="lpstr">
      <vt:lpstr>Calibri</vt:lpstr>
      <vt:lpstr>Calibri Light</vt:lpstr>
      <vt:lpstr>Wingdings 2</vt:lpstr>
      <vt:lpstr>Wingdings 3</vt:lpstr>
      <vt:lpstr>HDOfficeLightV0</vt:lpstr>
      <vt:lpstr>Apresentação do PowerPoint</vt:lpstr>
      <vt:lpstr>Softwares – Sistemas Operacionais</vt:lpstr>
      <vt:lpstr>Windows</vt:lpstr>
      <vt:lpstr>Windows - Origem e história</vt:lpstr>
      <vt:lpstr>Windows - Origem e história</vt:lpstr>
      <vt:lpstr>Windows - Origem e história</vt:lpstr>
      <vt:lpstr>Windows - Origem e história</vt:lpstr>
      <vt:lpstr>Windows - Origem e história</vt:lpstr>
      <vt:lpstr>Apresentação do PowerPoint</vt:lpstr>
      <vt:lpstr>Windows - Origem e história</vt:lpstr>
      <vt:lpstr>Apresentação do PowerPoint</vt:lpstr>
      <vt:lpstr>Apresentação do PowerPoint</vt:lpstr>
      <vt:lpstr>Windows - Origem e história</vt:lpstr>
      <vt:lpstr>Apresentação do PowerPoint</vt:lpstr>
      <vt:lpstr>Windows - Origem e história</vt:lpstr>
      <vt:lpstr>Apresentação do PowerPoint</vt:lpstr>
      <vt:lpstr>Windows - Origem e história</vt:lpstr>
      <vt:lpstr>Apresentação do PowerPoint</vt:lpstr>
      <vt:lpstr>Windows - Origem e história</vt:lpstr>
      <vt:lpstr>Apresentação do PowerPoint</vt:lpstr>
      <vt:lpstr>Apresentação do PowerPoint</vt:lpstr>
      <vt:lpstr>Apresentação do PowerPoint</vt:lpstr>
      <vt:lpstr>Microsoft Windows XP</vt:lpstr>
      <vt:lpstr>Apresentação do PowerPoint</vt:lpstr>
      <vt:lpstr>Apresentação do PowerPoint</vt:lpstr>
      <vt:lpstr>Microsoft Windows XP</vt:lpstr>
      <vt:lpstr>Apresentação do PowerPoint</vt:lpstr>
      <vt:lpstr>Área de Trabalho (Desktop) – Windows XP</vt:lpstr>
      <vt:lpstr>Apresentação do PowerPoint</vt:lpstr>
      <vt:lpstr>Windows XP – Desktop - Ícones</vt:lpstr>
      <vt:lpstr>Apresentação do PowerPoint</vt:lpstr>
      <vt:lpstr>Windows XP – Desktop - Ícones</vt:lpstr>
      <vt:lpstr>Windows XP – Desktop – B. Tarefas</vt:lpstr>
      <vt:lpstr>Apresentação do PowerPoint</vt:lpstr>
      <vt:lpstr>Apresentação do PowerPoint</vt:lpstr>
      <vt:lpstr>Windows XP – Desktop - Iniciar</vt:lpstr>
      <vt:lpstr>Apresentação do PowerPoint</vt:lpstr>
      <vt:lpstr>Apresentação do PowerPoint</vt:lpstr>
      <vt:lpstr>Apresentação do PowerPoint</vt:lpstr>
      <vt:lpstr>Apresentação do PowerPoint</vt:lpstr>
      <vt:lpstr>Apresentação do PowerPoint</vt:lpstr>
      <vt:lpstr>Windows XP – Desktop - Janelas</vt:lpstr>
      <vt:lpstr>Apresentação do PowerPoint</vt:lpstr>
      <vt:lpstr>Apresentação do PowerPoint</vt:lpstr>
      <vt:lpstr>Apresentação do PowerPoint</vt:lpstr>
      <vt:lpstr>Apresentação do PowerPoint</vt:lpstr>
      <vt:lpstr>Apresentação do PowerPoint</vt:lpstr>
      <vt:lpstr>Windows XP – Desktop - Acessórios</vt:lpstr>
      <vt:lpstr>Windows XP – Desktop – Acessórios – Bloco de notas</vt:lpstr>
      <vt:lpstr>Apresentação do PowerPoint</vt:lpstr>
      <vt:lpstr>Windows xp Desktop – Acessórios – Calculadora</vt:lpstr>
      <vt:lpstr>Apresentação do PowerPoint</vt:lpstr>
      <vt:lpstr>Windows XP – Desktop – Acessórios – WordPad</vt:lpstr>
      <vt:lpstr>Apresentação do PowerPoint</vt:lpstr>
      <vt:lpstr>Windows XP – Desktop – Acessórios – Paint</vt:lpstr>
      <vt:lpstr>Apresentação do PowerPoint</vt:lpstr>
      <vt:lpstr>Apresentação do PowerPoint</vt:lpstr>
      <vt:lpstr>Apresentação do PowerPoint</vt:lpstr>
      <vt:lpstr>Apresentação do PowerPoint</vt:lpstr>
      <vt:lpstr>Apresentação do PowerPoint</vt:lpstr>
      <vt:lpstr>Windows XP – Desktop – Acessórios – Paint</vt:lpstr>
      <vt:lpstr>Windows XP – Desktop – Acessórios – Prompt de comando</vt:lpstr>
      <vt:lpstr>Windows XP – Desktop – Acessórios – Prompt de comando</vt:lpstr>
      <vt:lpstr>Apresentação do PowerPoint</vt:lpstr>
      <vt:lpstr>Windows XP – Armazenando Dados</vt:lpstr>
      <vt:lpstr>Windows XP – Armazenando Dados - Arquivos</vt:lpstr>
      <vt:lpstr>Windows XP – Armazenando Dados - Arquivos</vt:lpstr>
      <vt:lpstr>Apresentação do PowerPoint</vt:lpstr>
      <vt:lpstr>Apresentação do PowerPoint</vt:lpstr>
      <vt:lpstr>Apresentação do PowerPoint</vt:lpstr>
      <vt:lpstr>Windows XP – Armazenando Dados - Arquivos</vt:lpstr>
      <vt:lpstr>Apresentação do PowerPoint</vt:lpstr>
      <vt:lpstr>Windows XP – Windows Explorer</vt:lpstr>
      <vt:lpstr>Apresentação do PowerPoint</vt:lpstr>
      <vt:lpstr>Apresentação do PowerPoint</vt:lpstr>
      <vt:lpstr>Windows XP – Windows Explorer</vt:lpstr>
      <vt:lpstr>Apresentação do PowerPoint</vt:lpstr>
      <vt:lpstr>Windows XP – Windows Explorer – Utilizando Painéis: Esquero e Direito</vt:lpstr>
      <vt:lpstr>Windows XP – Windows Explorer – Utilizando Painéis: Esquerdo</vt:lpstr>
      <vt:lpstr>Apresentação do PowerPoint</vt:lpstr>
      <vt:lpstr>Windows XP – Windows Explorer – Criando Pastas</vt:lpstr>
      <vt:lpstr>Windows XP – Windows Explorer – Criando Pastas</vt:lpstr>
      <vt:lpstr>Windows XP – Windows Explorer – Criando e abrindo Pastas</vt:lpstr>
      <vt:lpstr>Windows XP – Windows Explorer – Criando e abrindo arquivos</vt:lpstr>
      <vt:lpstr>Apresentação do PowerPoint</vt:lpstr>
      <vt:lpstr>Windows XP – Windows Explorer – Comandos Básicos em Arquivos e Pastas</vt:lpstr>
      <vt:lpstr>Apresentação do PowerPoint</vt:lpstr>
      <vt:lpstr>Apresentação do PowerPoint</vt:lpstr>
      <vt:lpstr>Apresentação do PowerPoint</vt:lpstr>
      <vt:lpstr>Apresentação do PowerPoint</vt:lpstr>
      <vt:lpstr>Apresentação do PowerPoint</vt:lpstr>
      <vt:lpstr>Windows XP – Painel de Controle</vt:lpstr>
      <vt:lpstr>Windows XP – Painel de Controle - Data e Hora</vt:lpstr>
      <vt:lpstr>Apresentação do PowerPoint</vt:lpstr>
      <vt:lpstr>Windows XP – Painel de Controle - Vídeo</vt:lpstr>
      <vt:lpstr>Apresentação do PowerPoint</vt:lpstr>
      <vt:lpstr>Apresentação do PowerPoint</vt:lpstr>
      <vt:lpstr>Apresentação do PowerPoint</vt:lpstr>
      <vt:lpstr>Windows XP – Painel de Controle - Mouse</vt:lpstr>
      <vt:lpstr>Apresentação do PowerPoint</vt:lpstr>
      <vt:lpstr>Apresentação do PowerPoint</vt:lpstr>
      <vt:lpstr>Apresentação do PowerPoint</vt:lpstr>
      <vt:lpstr>Windows XP – Painel de Controle – Opções Regionais e Idioma </vt:lpstr>
      <vt:lpstr>Apresentação do PowerPoint</vt:lpstr>
      <vt:lpstr>Apresentação do PowerPoint</vt:lpstr>
      <vt:lpstr>Windows XP – Painel de Controle – Impressoras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Windows XP – Painel de Controle - Teclado</vt:lpstr>
      <vt:lpstr>Windows XP – Painel de Controle -  Contas de Usuário</vt:lpstr>
      <vt:lpstr>Windows XP – Painel de Controle –  Contas de Usuário</vt:lpstr>
      <vt:lpstr>Apresentação do PowerPoint</vt:lpstr>
      <vt:lpstr>Apresentação do PowerPoint</vt:lpstr>
      <vt:lpstr>Apresentação do PowerPoint</vt:lpstr>
      <vt:lpstr>Apresentação do PowerPoint</vt:lpstr>
      <vt:lpstr>Apresentação do PowerPoint</vt:lpstr>
      <vt:lpstr>Windows XP – Painel de Controle - Sistema</vt:lpstr>
      <vt:lpstr>Apresentação do PowerPoint</vt:lpstr>
      <vt:lpstr>Windows XP – Ferramentas do Sistema</vt:lpstr>
      <vt:lpstr>Windows XP – Ferramentas do Sistema</vt:lpstr>
      <vt:lpstr>Windows XP – Ferramentas do Sistema - Informações do sistema </vt:lpstr>
      <vt:lpstr>Windows XP – Ferramentas do Sistema –  Desfragmentação de disco</vt:lpstr>
      <vt:lpstr>Apresentação do PowerPoint</vt:lpstr>
      <vt:lpstr>Apresentação do PowerPoint</vt:lpstr>
      <vt:lpstr>Windows XP – Ferramentas do Sistema –  Limpeza de disco</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victor passos</dc:creator>
  <cp:keywords>Curso windows</cp:keywords>
  <cp:lastModifiedBy>victor passos</cp:lastModifiedBy>
  <cp:revision>1935</cp:revision>
  <dcterms:modified xsi:type="dcterms:W3CDTF">2016-02-29T11:24:18Z</dcterms:modified>
</cp:coreProperties>
</file>