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7" r:id="rId2"/>
    <p:sldId id="256" r:id="rId3"/>
    <p:sldId id="258" r:id="rId4"/>
    <p:sldId id="265" r:id="rId5"/>
    <p:sldId id="271" r:id="rId6"/>
    <p:sldId id="264" r:id="rId7"/>
    <p:sldId id="267" r:id="rId8"/>
    <p:sldId id="269" r:id="rId9"/>
    <p:sldId id="270" r:id="rId10"/>
    <p:sldId id="273" r:id="rId11"/>
    <p:sldId id="274" r:id="rId12"/>
    <p:sldId id="275" r:id="rId13"/>
    <p:sldId id="268" r:id="rId14"/>
    <p:sldId id="276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0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714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E07EB-9ED3-D54A-9C59-EB7A006AD3C4}" type="datetimeFigureOut">
              <a:rPr lang="es-ES" smtClean="0"/>
              <a:t>24/02/2015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9A9AB-E7F3-8741-8A8C-2BB92987C91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3828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9A9AB-E7F3-8741-8A8C-2BB92987C911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301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9A9AB-E7F3-8741-8A8C-2BB92987C911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301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fachad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766"/>
            <a:ext cx="9156329" cy="260474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1675020"/>
            <a:ext cx="9235440" cy="112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ángulo 15"/>
          <p:cNvSpPr/>
          <p:nvPr userDrawn="1"/>
        </p:nvSpPr>
        <p:spPr>
          <a:xfrm>
            <a:off x="0" y="3279511"/>
            <a:ext cx="9156329" cy="912345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916" y="3400679"/>
            <a:ext cx="8103716" cy="650843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34343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editar</a:t>
            </a:r>
            <a:r>
              <a:rPr lang="en-US" dirty="0" smtClean="0"/>
              <a:t> </a:t>
            </a:r>
            <a:r>
              <a:rPr lang="en-US" dirty="0" err="1" smtClean="0"/>
              <a:t>Título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916" y="4512563"/>
            <a:ext cx="8103716" cy="493326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kern="1200">
                <a:solidFill>
                  <a:srgbClr val="343434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editar</a:t>
            </a:r>
            <a:r>
              <a:rPr lang="en-US" dirty="0" smtClean="0"/>
              <a:t> </a:t>
            </a:r>
            <a:r>
              <a:rPr lang="en-US" dirty="0" err="1" smtClean="0"/>
              <a:t>subtítulo</a:t>
            </a:r>
            <a:endParaRPr dirty="0"/>
          </a:p>
        </p:txBody>
      </p:sp>
      <p:pic>
        <p:nvPicPr>
          <p:cNvPr id="9" name="Imagen 8" descr="logoURJConline-grand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28" y="367519"/>
            <a:ext cx="2626440" cy="1015347"/>
          </a:xfrm>
          <a:prstGeom prst="rect">
            <a:avLst/>
          </a:prstGeom>
        </p:spPr>
      </p:pic>
      <p:sp>
        <p:nvSpPr>
          <p:cNvPr id="14" name="Marcador de texto 13"/>
          <p:cNvSpPr>
            <a:spLocks noGrp="1"/>
          </p:cNvSpPr>
          <p:nvPr>
            <p:ph type="body" sz="quarter" idx="10" hasCustomPrompt="1"/>
          </p:nvPr>
        </p:nvSpPr>
        <p:spPr>
          <a:xfrm>
            <a:off x="471488" y="5006069"/>
            <a:ext cx="8102600" cy="1438275"/>
          </a:xfrm>
        </p:spPr>
        <p:txBody>
          <a:bodyPr>
            <a:normAutofit/>
          </a:bodyPr>
          <a:lstStyle>
            <a:lvl1pPr>
              <a:defRPr sz="1800" b="0" i="0">
                <a:latin typeface="Gill Sans Light"/>
                <a:cs typeface="Gill Sans Light"/>
              </a:defRPr>
            </a:lvl1pPr>
          </a:lstStyle>
          <a:p>
            <a:pPr lvl="0"/>
            <a:r>
              <a:rPr lang="es-ES_tradnl" dirty="0" smtClean="0"/>
              <a:t>Clic para editar la descripción</a:t>
            </a:r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objetos, superior e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pic>
        <p:nvPicPr>
          <p:cNvPr id="4" name="Imagen 3" descr="circulos3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61133"/>
            <a:ext cx="802341" cy="3121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12" name="Rectangle 9"/>
          <p:cNvSpPr/>
          <p:nvPr userDrawn="1"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pic>
        <p:nvPicPr>
          <p:cNvPr id="11" name="Imagen 10" descr="circulos-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57597"/>
            <a:ext cx="800264" cy="3113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14" name="Rectangle 9"/>
          <p:cNvSpPr/>
          <p:nvPr userDrawn="1"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pic>
        <p:nvPicPr>
          <p:cNvPr id="13" name="Imagen 12" descr="circulos2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54132"/>
            <a:ext cx="813039" cy="3163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9"/>
          <p:cNvSpPr/>
          <p:nvPr userDrawn="1"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7" name="Imagen 6" descr="circulos3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61133"/>
            <a:ext cx="802341" cy="3121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6" name="Rectangle 9"/>
          <p:cNvSpPr/>
          <p:nvPr userDrawn="1"/>
        </p:nvSpPr>
        <p:spPr>
          <a:xfrm>
            <a:off x="8148918" y="268288"/>
            <a:ext cx="802341" cy="457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2355" y="6103022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 descr="circulos-blanc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8" y="3547300"/>
            <a:ext cx="692141" cy="269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URJConline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251" y="5195652"/>
            <a:ext cx="2930771" cy="1132997"/>
          </a:xfrm>
          <a:prstGeom prst="rect">
            <a:avLst/>
          </a:prstGeom>
        </p:spPr>
      </p:pic>
      <p:pic>
        <p:nvPicPr>
          <p:cNvPr id="7" name="Imagen 6" descr="circulos-roj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020" y="429458"/>
            <a:ext cx="828488" cy="32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27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solidFill>
          <a:srgbClr val="CB00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 b="0" i="0">
                <a:solidFill>
                  <a:schemeClr val="bg1"/>
                </a:solidFill>
                <a:latin typeface="Gill Sans"/>
                <a:cs typeface="Gill Sans"/>
              </a:defRPr>
            </a:lvl1pPr>
          </a:lstStyle>
          <a:p>
            <a:r>
              <a:rPr lang="es-ES_tradnl" smtClean="0"/>
              <a:t>Clic para editar título</a:t>
            </a:r>
            <a:endParaRPr lang="es-ES" dirty="0"/>
          </a:p>
        </p:txBody>
      </p:sp>
      <p:cxnSp>
        <p:nvCxnSpPr>
          <p:cNvPr id="9" name="Conector recto 8"/>
          <p:cNvCxnSpPr/>
          <p:nvPr userDrawn="1"/>
        </p:nvCxnSpPr>
        <p:spPr>
          <a:xfrm>
            <a:off x="0" y="2151735"/>
            <a:ext cx="6965576" cy="0"/>
          </a:xfrm>
          <a:prstGeom prst="line">
            <a:avLst/>
          </a:prstGeom>
          <a:ln w="3810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Marcador de texto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309813"/>
            <a:ext cx="5041900" cy="233821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tabLst/>
              <a:defRPr sz="1800" b="0" i="0" baseline="0">
                <a:solidFill>
                  <a:srgbClr val="FFFFFF"/>
                </a:solidFill>
                <a:latin typeface="Gill Sans Light"/>
                <a:cs typeface="Gill Sans Light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tabLst/>
              <a:defRPr/>
            </a:pPr>
            <a:r>
              <a:rPr lang="es-ES_tradnl" dirty="0" err="1" smtClean="0"/>
              <a:t>Lorem</a:t>
            </a:r>
            <a:r>
              <a:rPr lang="es-ES_tradnl" dirty="0" smtClean="0"/>
              <a:t> </a:t>
            </a:r>
            <a:r>
              <a:rPr lang="es-ES_tradnl" dirty="0" err="1" smtClean="0"/>
              <a:t>ipsum</a:t>
            </a:r>
            <a:r>
              <a:rPr lang="es-ES_tradnl" dirty="0" smtClean="0"/>
              <a:t> dolor </a:t>
            </a:r>
            <a:r>
              <a:rPr lang="es-ES_tradnl" dirty="0" err="1" smtClean="0"/>
              <a:t>sit</a:t>
            </a:r>
            <a:r>
              <a:rPr lang="es-ES_tradnl" dirty="0" smtClean="0"/>
              <a:t> </a:t>
            </a:r>
            <a:r>
              <a:rPr lang="es-ES_tradnl" dirty="0" err="1" smtClean="0"/>
              <a:t>amet</a:t>
            </a:r>
            <a:r>
              <a:rPr lang="es-ES_tradnl" dirty="0" smtClean="0"/>
              <a:t>. </a:t>
            </a:r>
            <a:r>
              <a:rPr lang="es-ES_tradnl" dirty="0" err="1" smtClean="0"/>
              <a:t>Lorem</a:t>
            </a:r>
            <a:r>
              <a:rPr lang="es-ES_tradnl" dirty="0" smtClean="0"/>
              <a:t> </a:t>
            </a:r>
            <a:r>
              <a:rPr lang="es-ES_tradnl" dirty="0" err="1" smtClean="0"/>
              <a:t>ipsum</a:t>
            </a:r>
            <a:r>
              <a:rPr lang="es-ES_tradnl" dirty="0" smtClean="0"/>
              <a:t> dolor </a:t>
            </a:r>
            <a:r>
              <a:rPr lang="es-ES_tradnl" dirty="0" err="1" smtClean="0"/>
              <a:t>sit</a:t>
            </a:r>
            <a:r>
              <a:rPr lang="es-ES_tradnl" dirty="0" smtClean="0"/>
              <a:t> </a:t>
            </a:r>
            <a:r>
              <a:rPr lang="es-ES_tradnl" dirty="0" err="1" smtClean="0"/>
              <a:t>amet</a:t>
            </a:r>
            <a:r>
              <a:rPr lang="es-ES_tradnl" dirty="0" smtClean="0"/>
              <a:t>. </a:t>
            </a:r>
            <a:r>
              <a:rPr lang="es-ES_tradnl" dirty="0" err="1" smtClean="0"/>
              <a:t>Lorem</a:t>
            </a:r>
            <a:r>
              <a:rPr lang="es-ES_tradnl" dirty="0" smtClean="0"/>
              <a:t> </a:t>
            </a:r>
            <a:r>
              <a:rPr lang="es-ES_tradnl" dirty="0" err="1" smtClean="0"/>
              <a:t>ipsum</a:t>
            </a:r>
            <a:r>
              <a:rPr lang="es-ES_tradnl" dirty="0" smtClean="0"/>
              <a:t> dolor </a:t>
            </a:r>
            <a:r>
              <a:rPr lang="es-ES_tradnl" dirty="0" err="1" smtClean="0"/>
              <a:t>sit</a:t>
            </a:r>
            <a:r>
              <a:rPr lang="es-ES_tradnl" dirty="0" smtClean="0"/>
              <a:t> </a:t>
            </a:r>
            <a:r>
              <a:rPr lang="es-ES_tradnl" dirty="0" err="1" smtClean="0"/>
              <a:t>amet</a:t>
            </a:r>
            <a:r>
              <a:rPr lang="es-ES_tradnl" dirty="0" smtClean="0"/>
              <a:t>. </a:t>
            </a:r>
            <a:r>
              <a:rPr lang="es-ES_tradnl" dirty="0" err="1" smtClean="0"/>
              <a:t>Lorem</a:t>
            </a:r>
            <a:r>
              <a:rPr lang="es-ES_tradnl" dirty="0" smtClean="0"/>
              <a:t> </a:t>
            </a:r>
            <a:r>
              <a:rPr lang="es-ES_tradnl" dirty="0" err="1" smtClean="0"/>
              <a:t>ipsum</a:t>
            </a:r>
            <a:r>
              <a:rPr lang="es-ES_tradnl" dirty="0" smtClean="0"/>
              <a:t> dolor </a:t>
            </a:r>
            <a:r>
              <a:rPr lang="es-ES_tradnl" dirty="0" err="1" smtClean="0"/>
              <a:t>sit</a:t>
            </a:r>
            <a:r>
              <a:rPr lang="es-ES_tradnl" dirty="0" smtClean="0"/>
              <a:t> </a:t>
            </a:r>
            <a:r>
              <a:rPr lang="es-ES_tradnl" dirty="0" err="1" smtClean="0"/>
              <a:t>amet</a:t>
            </a:r>
            <a:r>
              <a:rPr lang="es-ES_tradnl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tabLst/>
              <a:defRPr/>
            </a:pPr>
            <a:r>
              <a:rPr lang="es-ES_tradnl" dirty="0" err="1" smtClean="0"/>
              <a:t>Lorem</a:t>
            </a:r>
            <a:r>
              <a:rPr lang="es-ES_tradnl" dirty="0" smtClean="0"/>
              <a:t> </a:t>
            </a:r>
            <a:r>
              <a:rPr lang="es-ES_tradnl" dirty="0" err="1" smtClean="0"/>
              <a:t>ipsum</a:t>
            </a:r>
            <a:r>
              <a:rPr lang="es-ES_tradnl" dirty="0" smtClean="0"/>
              <a:t> dolor </a:t>
            </a:r>
            <a:r>
              <a:rPr lang="es-ES_tradnl" dirty="0" err="1" smtClean="0"/>
              <a:t>sit</a:t>
            </a:r>
            <a:r>
              <a:rPr lang="es-ES_tradnl" dirty="0" smtClean="0"/>
              <a:t> </a:t>
            </a:r>
            <a:r>
              <a:rPr lang="es-ES_tradnl" dirty="0" err="1" smtClean="0"/>
              <a:t>amet</a:t>
            </a:r>
            <a:r>
              <a:rPr lang="es-ES_tradnl" dirty="0" smtClean="0"/>
              <a:t>.</a:t>
            </a:r>
            <a:endParaRPr lang="es-ES" dirty="0" smtClean="0"/>
          </a:p>
        </p:txBody>
      </p:sp>
      <p:pic>
        <p:nvPicPr>
          <p:cNvPr id="12" name="Imagen 11" descr="logoURJConline-grande-blanco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" r="1367" b="36514"/>
          <a:stretch/>
        </p:blipFill>
        <p:spPr>
          <a:xfrm>
            <a:off x="0" y="4561263"/>
            <a:ext cx="9144000" cy="229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973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21106" y="361016"/>
            <a:ext cx="124189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Rectangle 9"/>
          <p:cNvSpPr/>
          <p:nvPr userDrawn="1"/>
        </p:nvSpPr>
        <p:spPr>
          <a:xfrm>
            <a:off x="-2320" y="0"/>
            <a:ext cx="18288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00399" y="2995944"/>
            <a:ext cx="5457919" cy="776727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3847" y="3772671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-2320" y="0"/>
            <a:ext cx="18288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Marcador de posición de imagen 10"/>
          <p:cNvSpPr>
            <a:spLocks noGrp="1"/>
          </p:cNvSpPr>
          <p:nvPr>
            <p:ph type="pic" sz="quarter" idx="14"/>
          </p:nvPr>
        </p:nvSpPr>
        <p:spPr>
          <a:xfrm>
            <a:off x="333375" y="268288"/>
            <a:ext cx="2731243" cy="6453187"/>
          </a:xfrm>
        </p:spPr>
        <p:txBody>
          <a:bodyPr/>
          <a:lstStyle/>
          <a:p>
            <a:r>
              <a:rPr lang="es-ES_tradnl" dirty="0" smtClean="0"/>
              <a:t>Arrastre la imagen al marcador de posición o haga clic en el icono para agregar</a:t>
            </a:r>
            <a:endParaRPr lang="es-ES" dirty="0"/>
          </a:p>
        </p:txBody>
      </p:sp>
      <p:pic>
        <p:nvPicPr>
          <p:cNvPr id="13" name="Imagen 12" descr="circulos-blanc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639" y="2444625"/>
            <a:ext cx="828488" cy="3223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, objetos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1073890" cy="365125"/>
          </a:xfrm>
        </p:spPr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5760" y="361016"/>
            <a:ext cx="77724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8" name="Imagen 7" descr="circulos-roj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59" y="361016"/>
            <a:ext cx="828488" cy="3223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3600" b="0" cap="none" baseline="0"/>
            </a:lvl1pPr>
          </a:lstStyle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715588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dirty="0" smtClean="0"/>
              <a:t>Arrastre la imagen al marcador de posición o haga clic en el icono para agregar</a:t>
            </a:r>
            <a:endParaRPr/>
          </a:p>
        </p:txBody>
      </p:sp>
      <p:pic>
        <p:nvPicPr>
          <p:cNvPr id="4" name="Imagen 3" descr="circulos-roj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020" y="429458"/>
            <a:ext cx="828488" cy="3223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 descr="circulos-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57597"/>
            <a:ext cx="800264" cy="3113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monocromo-gris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" b="36917"/>
          <a:stretch/>
        </p:blipFill>
        <p:spPr>
          <a:xfrm>
            <a:off x="73980" y="4676975"/>
            <a:ext cx="9070020" cy="21810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148918" y="268288"/>
            <a:ext cx="802341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1" name="Imagen 10" descr="circulos2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8" y="2054132"/>
            <a:ext cx="813039" cy="31632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rgbClr val="CB0017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81" r:id="rId19"/>
    <p:sldLayoutId id="2147483678" r:id="rId20"/>
    <p:sldLayoutId id="2147483679" r:id="rId2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Arial"/>
        <a:buChar char="•"/>
        <a:defRPr sz="2000" b="0" i="0" kern="1200">
          <a:solidFill>
            <a:schemeClr val="tx2"/>
          </a:solidFill>
          <a:latin typeface="+mn-lt"/>
          <a:ea typeface="+mn-ea"/>
          <a:cs typeface="Gill Sans Light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Arial"/>
        <a:buChar char="•"/>
        <a:defRPr sz="1800" kern="1200">
          <a:solidFill>
            <a:schemeClr val="tx2"/>
          </a:solidFill>
          <a:latin typeface="Gill Sans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Arial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Arial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Arial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>
            <a:off x="-239060" y="0"/>
            <a:ext cx="10287001" cy="6858000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En unos minutos comenzamos…</a:t>
            </a:r>
            <a:br>
              <a:rPr lang="es-ES" sz="4000" dirty="0" smtClean="0"/>
            </a:br>
            <a:endParaRPr lang="es-ES" sz="4000" dirty="0"/>
          </a:p>
        </p:txBody>
      </p:sp>
      <p:sp>
        <p:nvSpPr>
          <p:cNvPr id="4" name="CuadroTexto 3"/>
          <p:cNvSpPr txBox="1"/>
          <p:nvPr/>
        </p:nvSpPr>
        <p:spPr>
          <a:xfrm>
            <a:off x="865640" y="1647896"/>
            <a:ext cx="762043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2">
                    <a:lumMod val="25000"/>
                  </a:schemeClr>
                </a:solidFill>
              </a:rPr>
              <a:t>Mientras esperas, puedes ir realizando la prueba de sonido.</a:t>
            </a:r>
          </a:p>
          <a:p>
            <a:pPr algn="ctr"/>
            <a:endParaRPr lang="es-E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s-ES" sz="3200" dirty="0" smtClean="0">
                <a:solidFill>
                  <a:schemeClr val="bg2">
                    <a:lumMod val="25000"/>
                  </a:schemeClr>
                </a:solidFill>
              </a:rPr>
              <a:t>Seleccionando de la barra superior: Herramientas &gt; Audio &gt; Asistente de configuración de audio</a:t>
            </a:r>
          </a:p>
          <a:p>
            <a:pPr algn="ctr"/>
            <a:endParaRPr lang="es-ES" sz="32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s-ES" sz="3200" dirty="0" smtClean="0">
                <a:solidFill>
                  <a:schemeClr val="bg2">
                    <a:lumMod val="25000"/>
                  </a:schemeClr>
                </a:solidFill>
              </a:rPr>
              <a:t>¡Muchas gracias!</a:t>
            </a:r>
            <a:endParaRPr lang="es-ES" sz="3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8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Excursiones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915" y="1195295"/>
            <a:ext cx="6714989" cy="456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Editor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77" y="974912"/>
            <a:ext cx="7628449" cy="518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782" y="965200"/>
            <a:ext cx="2972277" cy="248543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52" y="987238"/>
            <a:ext cx="2742257" cy="235846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622" y="3133165"/>
            <a:ext cx="3230822" cy="2664011"/>
          </a:xfrm>
          <a:prstGeom prst="rect">
            <a:avLst/>
          </a:prstGeom>
        </p:spPr>
      </p:pic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err="1" smtClean="0"/>
              <a:t>Smartcards</a:t>
            </a:r>
            <a:r>
              <a:rPr lang="es-ES" sz="4000" dirty="0" smtClean="0"/>
              <a:t/>
            </a:r>
            <a:br>
              <a:rPr lang="es-ES" sz="4000" dirty="0" smtClean="0"/>
            </a:b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241306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Buenas prácticas</a:t>
            </a:r>
            <a:br>
              <a:rPr lang="es-ES" sz="4000" dirty="0" smtClean="0"/>
            </a:br>
            <a:r>
              <a:rPr lang="es-ES" sz="4000" dirty="0" smtClean="0"/>
              <a:t>Identificación de minerales</a:t>
            </a: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968" y="1540053"/>
            <a:ext cx="7015589" cy="476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9"/>
          <p:cNvSpPr txBox="1">
            <a:spLocks/>
          </p:cNvSpPr>
          <p:nvPr/>
        </p:nvSpPr>
        <p:spPr>
          <a:xfrm>
            <a:off x="184945" y="55119"/>
            <a:ext cx="7750959" cy="13985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4000" dirty="0" smtClean="0"/>
              <a:t>Publicar excursiones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177" y="3708397"/>
            <a:ext cx="916315" cy="93830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059" y="1314824"/>
            <a:ext cx="883163" cy="8831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634" y="1357445"/>
            <a:ext cx="840542" cy="84054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410" y="1173661"/>
            <a:ext cx="1145822" cy="1120588"/>
          </a:xfrm>
          <a:prstGeom prst="rect">
            <a:avLst/>
          </a:prstGeom>
        </p:spPr>
      </p:pic>
      <p:sp>
        <p:nvSpPr>
          <p:cNvPr id="8" name="Rectángulo redondeado 7"/>
          <p:cNvSpPr/>
          <p:nvPr/>
        </p:nvSpPr>
        <p:spPr>
          <a:xfrm>
            <a:off x="3376707" y="1166908"/>
            <a:ext cx="4855882" cy="1157223"/>
          </a:xfrm>
          <a:prstGeom prst="roundRect">
            <a:avLst/>
          </a:prstGeom>
          <a:noFill/>
          <a:ln w="571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redondeado 8"/>
          <p:cNvSpPr/>
          <p:nvPr/>
        </p:nvSpPr>
        <p:spPr>
          <a:xfrm>
            <a:off x="3394638" y="3711385"/>
            <a:ext cx="1386538" cy="938306"/>
          </a:xfrm>
          <a:prstGeom prst="roundRect">
            <a:avLst/>
          </a:prstGeom>
          <a:noFill/>
          <a:ln w="571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9107" y="5032935"/>
            <a:ext cx="1905719" cy="660742"/>
          </a:xfrm>
          <a:prstGeom prst="rect">
            <a:avLst/>
          </a:prstGeom>
        </p:spPr>
      </p:pic>
      <p:sp>
        <p:nvSpPr>
          <p:cNvPr id="11" name="Rectángulo redondeado 10"/>
          <p:cNvSpPr/>
          <p:nvPr/>
        </p:nvSpPr>
        <p:spPr>
          <a:xfrm>
            <a:off x="3404020" y="4887256"/>
            <a:ext cx="2363272" cy="969684"/>
          </a:xfrm>
          <a:prstGeom prst="roundRect">
            <a:avLst/>
          </a:prstGeom>
          <a:noFill/>
          <a:ln w="571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3000" y="2569880"/>
            <a:ext cx="881530" cy="881530"/>
          </a:xfrm>
          <a:prstGeom prst="rect">
            <a:avLst/>
          </a:prstGeom>
        </p:spPr>
      </p:pic>
      <p:sp>
        <p:nvSpPr>
          <p:cNvPr id="13" name="Rectángulo redondeado 12"/>
          <p:cNvSpPr/>
          <p:nvPr/>
        </p:nvSpPr>
        <p:spPr>
          <a:xfrm>
            <a:off x="3376706" y="2480233"/>
            <a:ext cx="1523999" cy="1075765"/>
          </a:xfrm>
          <a:prstGeom prst="roundRect">
            <a:avLst/>
          </a:prstGeom>
          <a:noFill/>
          <a:ln w="5715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/>
          <p:cNvSpPr txBox="1"/>
          <p:nvPr/>
        </p:nvSpPr>
        <p:spPr>
          <a:xfrm>
            <a:off x="343647" y="1314824"/>
            <a:ext cx="268941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Redes sociales</a:t>
            </a:r>
            <a:endParaRPr lang="es-E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496047" y="2587810"/>
            <a:ext cx="268941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Correo</a:t>
            </a:r>
            <a:endParaRPr lang="es-E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96047" y="3466349"/>
            <a:ext cx="2689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Código embebido</a:t>
            </a:r>
            <a:endParaRPr lang="es-E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96047" y="4779722"/>
            <a:ext cx="2689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Paquete Estándar</a:t>
            </a:r>
            <a:endParaRPr lang="es-ES" sz="3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71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Módulo V - Presentaciones interactivas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Silvia Rosado Martín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Asesor Técnico</a:t>
            </a:r>
            <a:br>
              <a:rPr lang="es-ES" dirty="0" smtClean="0"/>
            </a:br>
            <a:r>
              <a:rPr lang="es-ES" dirty="0" smtClean="0"/>
              <a:t>Campus Virtual URJC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91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Módulo V - Presentaciones interactivas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Silvia Rosado Martín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Asesor Técnico</a:t>
            </a:r>
            <a:br>
              <a:rPr lang="es-ES" dirty="0" smtClean="0"/>
            </a:br>
            <a:r>
              <a:rPr lang="es-ES" dirty="0" smtClean="0"/>
              <a:t>Campus Virtual URJC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934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OBJETIVOS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 smtClean="0"/>
              <a:t>Qué son las presentaciones interactivas y su uso en la Educación Superior</a:t>
            </a:r>
          </a:p>
          <a:p>
            <a:pPr algn="just"/>
            <a:r>
              <a:rPr lang="es-ES" dirty="0" smtClean="0"/>
              <a:t>Iniciarnos en el uso de la herramienta </a:t>
            </a:r>
            <a:r>
              <a:rPr lang="es-ES" b="1" dirty="0" smtClean="0">
                <a:solidFill>
                  <a:srgbClr val="CB0017"/>
                </a:solidFill>
              </a:rPr>
              <a:t>Vish </a:t>
            </a:r>
            <a:r>
              <a:rPr lang="es-ES" dirty="0" smtClean="0"/>
              <a:t>para realizar nuestras presentaciones interactivas</a:t>
            </a:r>
            <a:endParaRPr lang="es-ES" dirty="0"/>
          </a:p>
          <a:p>
            <a:pPr algn="just"/>
            <a:r>
              <a:rPr lang="es-ES" dirty="0" smtClean="0"/>
              <a:t>Caso </a:t>
            </a:r>
            <a:r>
              <a:rPr lang="es-ES" dirty="0"/>
              <a:t>de buenas </a:t>
            </a:r>
            <a:r>
              <a:rPr lang="es-ES" dirty="0" smtClean="0"/>
              <a:t>prácticas</a:t>
            </a:r>
          </a:p>
          <a:p>
            <a:pPr algn="just"/>
            <a:r>
              <a:rPr lang="es-ES" dirty="0" smtClean="0"/>
              <a:t>Y por último, cómo publicar e insertar esta presentación interactiva en otro entorno, como por ejemplo nuestra asignatura de Campus Virtual</a:t>
            </a:r>
            <a:endParaRPr lang="es-ES" b="1" dirty="0">
              <a:solidFill>
                <a:srgbClr val="CB00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91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Excursiones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3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3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Presentación interactiva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800" y="1701800"/>
            <a:ext cx="49657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Presentaciones interactivas en la ES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17" y="1453707"/>
            <a:ext cx="2331024" cy="233102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955" y="4089171"/>
            <a:ext cx="3074292" cy="207532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2030" y="1590441"/>
            <a:ext cx="2609135" cy="2195186"/>
          </a:xfrm>
          <a:prstGeom prst="rect">
            <a:avLst/>
          </a:prstGeom>
        </p:spPr>
      </p:pic>
      <p:sp>
        <p:nvSpPr>
          <p:cNvPr id="6" name="Flecha curva 5"/>
          <p:cNvSpPr/>
          <p:nvPr/>
        </p:nvSpPr>
        <p:spPr>
          <a:xfrm rot="16200000">
            <a:off x="1750815" y="3785627"/>
            <a:ext cx="1294616" cy="1219942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Flecha curva 7"/>
          <p:cNvSpPr/>
          <p:nvPr/>
        </p:nvSpPr>
        <p:spPr>
          <a:xfrm rot="5400000" flipH="1">
            <a:off x="5901910" y="3822964"/>
            <a:ext cx="1294616" cy="1219942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781325" y="430281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587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Herramientas</a:t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736" y="2230433"/>
            <a:ext cx="1098394" cy="109839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568" y="1108495"/>
            <a:ext cx="2277245" cy="199942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6495" y="3890952"/>
            <a:ext cx="3259231" cy="103977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6885" y="1394919"/>
            <a:ext cx="1651082" cy="171299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5890" y="3449505"/>
            <a:ext cx="2573091" cy="1481220"/>
          </a:xfrm>
          <a:prstGeom prst="rect">
            <a:avLst/>
          </a:prstGeom>
        </p:spPr>
      </p:pic>
      <p:sp>
        <p:nvSpPr>
          <p:cNvPr id="17" name="Elipse 16"/>
          <p:cNvSpPr/>
          <p:nvPr/>
        </p:nvSpPr>
        <p:spPr>
          <a:xfrm>
            <a:off x="1491891" y="3513762"/>
            <a:ext cx="4290729" cy="1713729"/>
          </a:xfrm>
          <a:prstGeom prst="ellipse">
            <a:avLst/>
          </a:prstGeom>
          <a:noFill/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363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err="1" smtClean="0"/>
              <a:t>Vish</a:t>
            </a:r>
            <a:r>
              <a:rPr lang="es-ES" sz="4000" dirty="0" smtClean="0"/>
              <a:t/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765" y="1009829"/>
            <a:ext cx="5823942" cy="499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 idx="4294967295"/>
          </p:nvPr>
        </p:nvSpPr>
        <p:spPr>
          <a:xfrm>
            <a:off x="184945" y="55119"/>
            <a:ext cx="7750959" cy="1398588"/>
          </a:xfrm>
        </p:spPr>
        <p:txBody>
          <a:bodyPr/>
          <a:lstStyle/>
          <a:p>
            <a:pPr algn="r"/>
            <a:r>
              <a:rPr lang="es-ES" sz="4000" dirty="0" smtClean="0"/>
              <a:t>Qué puedo hacer con </a:t>
            </a:r>
            <a:r>
              <a:rPr lang="es-ES" sz="4000" dirty="0" err="1" smtClean="0"/>
              <a:t>Vish</a:t>
            </a:r>
            <a:r>
              <a:rPr lang="es-ES" sz="4000" dirty="0" smtClean="0"/>
              <a:t/>
            </a:r>
            <a:br>
              <a:rPr lang="es-ES" sz="4000" dirty="0" smtClean="0"/>
            </a:br>
            <a:endParaRPr lang="es-ES" sz="4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735" y="2153770"/>
            <a:ext cx="1736912" cy="173691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390" y="2205318"/>
            <a:ext cx="1685364" cy="168536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165" y="2262751"/>
            <a:ext cx="3276600" cy="1627931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56235" y="4303068"/>
            <a:ext cx="215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>
                <a:solidFill>
                  <a:schemeClr val="bg1">
                    <a:lumMod val="50000"/>
                  </a:schemeClr>
                </a:solidFill>
              </a:rPr>
              <a:t>Subir</a:t>
            </a:r>
            <a:endParaRPr lang="es-E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521635" y="4303065"/>
            <a:ext cx="215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>
                <a:solidFill>
                  <a:schemeClr val="bg1">
                    <a:lumMod val="50000"/>
                  </a:schemeClr>
                </a:solidFill>
              </a:rPr>
              <a:t>Crear</a:t>
            </a:r>
            <a:endParaRPr lang="es-E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173693" y="4303062"/>
            <a:ext cx="240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>
                <a:solidFill>
                  <a:schemeClr val="bg1">
                    <a:lumMod val="50000"/>
                  </a:schemeClr>
                </a:solidFill>
              </a:rPr>
              <a:t>Compartir</a:t>
            </a:r>
            <a:endParaRPr lang="es-E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63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Tema-Office-URJConline">
  <a:themeElements>
    <a:clrScheme name="URJC online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CB0017"/>
      </a:accent1>
      <a:accent2>
        <a:srgbClr val="49CFA3"/>
      </a:accent2>
      <a:accent3>
        <a:srgbClr val="3470B6"/>
      </a:accent3>
      <a:accent4>
        <a:srgbClr val="D8E639"/>
      </a:accent4>
      <a:accent5>
        <a:srgbClr val="424E5B"/>
      </a:accent5>
      <a:accent6>
        <a:srgbClr val="730E00"/>
      </a:accent6>
      <a:hlink>
        <a:srgbClr val="CB0017"/>
      </a:hlink>
      <a:folHlink>
        <a:srgbClr val="3470B6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Tema-Office-URJConline.thmx</Template>
  <TotalTime>8852</TotalTime>
  <Words>142</Words>
  <Application>Microsoft Office PowerPoint</Application>
  <PresentationFormat>Presentación en pantalla (4:3)</PresentationFormat>
  <Paragraphs>37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Tema-Office-URJConline</vt:lpstr>
      <vt:lpstr>En unos minutos comenzamos… </vt:lpstr>
      <vt:lpstr>Módulo V - Presentaciones interactivas</vt:lpstr>
      <vt:lpstr>OBJETIVOS</vt:lpstr>
      <vt:lpstr>Excursiones </vt:lpstr>
      <vt:lpstr>Presentación interactiva </vt:lpstr>
      <vt:lpstr>Presentaciones interactivas en la ES </vt:lpstr>
      <vt:lpstr>Herramientas </vt:lpstr>
      <vt:lpstr>Vish </vt:lpstr>
      <vt:lpstr>Qué puedo hacer con Vish </vt:lpstr>
      <vt:lpstr>Excursiones </vt:lpstr>
      <vt:lpstr>Editor </vt:lpstr>
      <vt:lpstr>Smartcards </vt:lpstr>
      <vt:lpstr>Buenas prácticas Identificación de minerales</vt:lpstr>
      <vt:lpstr>Presentación de PowerPoint</vt:lpstr>
      <vt:lpstr>Módulo V - Presentaciones interactivas</vt:lpstr>
    </vt:vector>
  </TitlesOfParts>
  <Company>URJC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Cómo darse de alta en Vish</dc:title>
  <dc:creator>Silvia Rosado Martin</dc:creator>
  <cp:lastModifiedBy>Silvia Rosado Martin</cp:lastModifiedBy>
  <cp:revision>43</cp:revision>
  <dcterms:created xsi:type="dcterms:W3CDTF">2015-02-12T18:30:29Z</dcterms:created>
  <dcterms:modified xsi:type="dcterms:W3CDTF">2015-02-24T09:33:20Z</dcterms:modified>
</cp:coreProperties>
</file>