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2.xml" ContentType="application/vnd.openxmlformats-officedocument.presentationml.notesSlide+xml"/>
  <Override PartName="/ppt/tags/tag31.xml" ContentType="application/vnd.openxmlformats-officedocument.presentationml.tags+xml"/>
  <Override PartName="/ppt/notesSlides/notesSlide1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4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8" r:id="rId1"/>
  </p:sldMasterIdLst>
  <p:notesMasterIdLst>
    <p:notesMasterId r:id="rId62"/>
  </p:notesMasterIdLst>
  <p:handoutMasterIdLst>
    <p:handoutMasterId r:id="rId63"/>
  </p:handoutMasterIdLst>
  <p:sldIdLst>
    <p:sldId id="258" r:id="rId2"/>
    <p:sldId id="304" r:id="rId3"/>
    <p:sldId id="324" r:id="rId4"/>
    <p:sldId id="325" r:id="rId5"/>
    <p:sldId id="326" r:id="rId6"/>
    <p:sldId id="327" r:id="rId7"/>
    <p:sldId id="328" r:id="rId8"/>
    <p:sldId id="329" r:id="rId9"/>
    <p:sldId id="369" r:id="rId10"/>
    <p:sldId id="330" r:id="rId11"/>
    <p:sldId id="331" r:id="rId12"/>
    <p:sldId id="386" r:id="rId13"/>
    <p:sldId id="360" r:id="rId14"/>
    <p:sldId id="389" r:id="rId15"/>
    <p:sldId id="387" r:id="rId16"/>
    <p:sldId id="388" r:id="rId17"/>
    <p:sldId id="348" r:id="rId18"/>
    <p:sldId id="363" r:id="rId19"/>
    <p:sldId id="349" r:id="rId20"/>
    <p:sldId id="362" r:id="rId21"/>
    <p:sldId id="353" r:id="rId22"/>
    <p:sldId id="354" r:id="rId23"/>
    <p:sldId id="364" r:id="rId24"/>
    <p:sldId id="374" r:id="rId25"/>
    <p:sldId id="356" r:id="rId26"/>
    <p:sldId id="373" r:id="rId27"/>
    <p:sldId id="382" r:id="rId28"/>
    <p:sldId id="352" r:id="rId29"/>
    <p:sldId id="372" r:id="rId30"/>
    <p:sldId id="375" r:id="rId31"/>
    <p:sldId id="378" r:id="rId32"/>
    <p:sldId id="358" r:id="rId33"/>
    <p:sldId id="379" r:id="rId34"/>
    <p:sldId id="357" r:id="rId35"/>
    <p:sldId id="366" r:id="rId36"/>
    <p:sldId id="365" r:id="rId37"/>
    <p:sldId id="350" r:id="rId38"/>
    <p:sldId id="332" r:id="rId39"/>
    <p:sldId id="335" r:id="rId40"/>
    <p:sldId id="336" r:id="rId41"/>
    <p:sldId id="376" r:id="rId42"/>
    <p:sldId id="377" r:id="rId43"/>
    <p:sldId id="337" r:id="rId44"/>
    <p:sldId id="338" r:id="rId45"/>
    <p:sldId id="339" r:id="rId46"/>
    <p:sldId id="340" r:id="rId47"/>
    <p:sldId id="383" r:id="rId48"/>
    <p:sldId id="384" r:id="rId49"/>
    <p:sldId id="344" r:id="rId50"/>
    <p:sldId id="347" r:id="rId51"/>
    <p:sldId id="370" r:id="rId52"/>
    <p:sldId id="371" r:id="rId53"/>
    <p:sldId id="368" r:id="rId54"/>
    <p:sldId id="385" r:id="rId55"/>
    <p:sldId id="345" r:id="rId56"/>
    <p:sldId id="346" r:id="rId57"/>
    <p:sldId id="380" r:id="rId58"/>
    <p:sldId id="381" r:id="rId59"/>
    <p:sldId id="359" r:id="rId60"/>
    <p:sldId id="284" r:id="rId61"/>
  </p:sldIdLst>
  <p:sldSz cx="9144000" cy="6858000" type="screen4x3"/>
  <p:notesSz cx="7099300" cy="10234613"/>
  <p:custDataLst>
    <p:tags r:id="rId64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barra" initials="e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6712"/>
    <a:srgbClr val="D5F1B2"/>
    <a:srgbClr val="99FF99"/>
    <a:srgbClr val="CCFFCC"/>
    <a:srgbClr val="808080"/>
    <a:srgbClr val="C0C0C0"/>
    <a:srgbClr val="1C1C1C"/>
    <a:srgbClr val="933A1E"/>
    <a:srgbClr val="0A7814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737" autoAdjust="0"/>
  </p:normalViewPr>
  <p:slideViewPr>
    <p:cSldViewPr>
      <p:cViewPr>
        <p:scale>
          <a:sx n="90" d="100"/>
          <a:sy n="90" d="100"/>
        </p:scale>
        <p:origin x="1008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31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handoutMaster" Target="handoutMasters/handout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gs" Target="tags/tag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575" cy="511175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DE712CA4-E911-4D5C-A2B8-B70D2C8C252A}" type="datetimeFigureOut">
              <a:rPr lang="es-ES" smtClean="0"/>
              <a:pPr/>
              <a:t>02/06/2020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9721850"/>
            <a:ext cx="3076575" cy="511175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CEB07BDC-6B1A-4257-AB8A-86007392A0D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8087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1"/>
          </a:xfrm>
          <a:prstGeom prst="rect">
            <a:avLst/>
          </a:prstGeom>
        </p:spPr>
        <p:txBody>
          <a:bodyPr vert="horz" lIns="99042" tIns="49522" rIns="99042" bIns="49522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294" y="1"/>
            <a:ext cx="3076363" cy="511731"/>
          </a:xfrm>
          <a:prstGeom prst="rect">
            <a:avLst/>
          </a:prstGeom>
        </p:spPr>
        <p:txBody>
          <a:bodyPr vert="horz" lIns="99042" tIns="49522" rIns="99042" bIns="49522" rtlCol="0"/>
          <a:lstStyle>
            <a:lvl1pPr algn="r">
              <a:defRPr sz="1300"/>
            </a:lvl1pPr>
          </a:lstStyle>
          <a:p>
            <a:fld id="{62CCE14B-F247-414B-9248-0D6C8CE737F2}" type="datetimeFigureOut">
              <a:rPr lang="es-ES" smtClean="0"/>
              <a:pPr/>
              <a:t>02/06/2020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2" tIns="49522" rIns="99042" bIns="49522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2" tIns="49522" rIns="99042" bIns="49522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2" tIns="49522" rIns="99042" bIns="49522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2" tIns="49522" rIns="99042" bIns="49522" rtlCol="0" anchor="b"/>
          <a:lstStyle>
            <a:lvl1pPr algn="r">
              <a:defRPr sz="1300"/>
            </a:lvl1pPr>
          </a:lstStyle>
          <a:p>
            <a:fld id="{E110AB70-8467-47F0-BCA7-B24F016CA2E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0665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0AB70-8467-47F0-BCA7-B24F016CA2E2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3961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http://es.creativecommons.org/blog/licencias/</a:t>
            </a:r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0AB70-8467-47F0-BCA7-B24F016CA2E2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3719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0AB70-8467-47F0-BCA7-B24F016CA2E2}" type="slidenum">
              <a:rPr lang="es-ES" smtClean="0"/>
              <a:pPr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8207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0AB70-8467-47F0-BCA7-B24F016CA2E2}" type="slidenum">
              <a:rPr lang="es-ES" smtClean="0"/>
              <a:pPr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686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0AB70-8467-47F0-BCA7-B24F016CA2E2}" type="slidenum">
              <a:rPr lang="es-ES" smtClean="0"/>
              <a:pPr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7207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0AB70-8467-47F0-BCA7-B24F016CA2E2}" type="slidenum">
              <a:rPr lang="es-ES" smtClean="0"/>
              <a:pPr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7097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0AB70-8467-47F0-BCA7-B24F016CA2E2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8604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en-GB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0AB70-8467-47F0-BCA7-B24F016CA2E2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2891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0AB70-8467-47F0-BCA7-B24F016CA2E2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4038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en-GB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0AB70-8467-47F0-BCA7-B24F016CA2E2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505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http://scorm.com/scorm-explained/business-of-scorm/scorm-versions/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0AB70-8467-47F0-BCA7-B24F016CA2E2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7874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0AB70-8467-47F0-BCA7-B24F016CA2E2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3793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0AB70-8467-47F0-BCA7-B24F016CA2E2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76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0AB70-8467-47F0-BCA7-B24F016CA2E2}" type="slidenum">
              <a:rPr lang="es-ES" smtClean="0"/>
              <a:pPr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03198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285720" y="274638"/>
            <a:ext cx="8647968" cy="72547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kumimoji="0" lang="en-US" dirty="0" err="1" smtClean="0"/>
              <a:t>Título</a:t>
            </a:r>
            <a:r>
              <a:rPr kumimoji="0" lang="en-US" dirty="0" smtClean="0"/>
              <a:t> de la </a:t>
            </a:r>
            <a:r>
              <a:rPr kumimoji="0" lang="en-US" dirty="0" err="1" smtClean="0"/>
              <a:t>diapositiva</a:t>
            </a:r>
            <a:endParaRPr kumimoji="0" lang="en-US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285720" y="1214422"/>
            <a:ext cx="8647968" cy="542928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 dirty="0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dirty="0" smtClean="0"/>
              <a:t>Segundo nivel</a:t>
            </a:r>
          </a:p>
          <a:p>
            <a:pPr lvl="2" eaLnBrk="1" latinLnBrk="0" hangingPunct="1"/>
            <a:r>
              <a:rPr kumimoji="0" lang="es-ES" dirty="0" smtClean="0"/>
              <a:t>Tercer nivel</a:t>
            </a:r>
          </a:p>
          <a:p>
            <a:pPr lvl="3" eaLnBrk="1" latinLnBrk="0" hangingPunct="1"/>
            <a:r>
              <a:rPr kumimoji="0" lang="es-ES" dirty="0" smtClean="0"/>
              <a:t>Cuarto nivel</a:t>
            </a:r>
          </a:p>
          <a:p>
            <a:pPr lvl="4" eaLnBrk="1" latinLnBrk="0" hangingPunct="1"/>
            <a:r>
              <a:rPr kumimoji="0" lang="es-ES" dirty="0" smtClean="0"/>
              <a:t>Quinto nivel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0" r:id="rId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baseline="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Calibri" pitchFamily="34" charset="0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00034" y="1500174"/>
            <a:ext cx="8143900" cy="235745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es-ES" sz="5400" b="1" dirty="0" smtClean="0">
                <a:solidFill>
                  <a:srgbClr val="096712"/>
                </a:solidFill>
                <a:latin typeface="Calibri" pitchFamily="34" charset="0"/>
                <a:cs typeface="Arial" pitchFamily="34" charset="0"/>
              </a:rPr>
              <a:t>Objetos de Aprendizaje</a:t>
            </a:r>
          </a:p>
          <a:p>
            <a:pPr algn="ctr">
              <a:spcBef>
                <a:spcPts val="1200"/>
              </a:spcBef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  <a:cs typeface="Arial" pitchFamily="34" charset="0"/>
              </a:rPr>
              <a:t>Búsqueda, creación y uso</a:t>
            </a:r>
            <a:endParaRPr lang="es-ES" sz="3200" b="1" dirty="0">
              <a:solidFill>
                <a:srgbClr val="096712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676572" y="6168724"/>
            <a:ext cx="8143900" cy="428628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es-ES" sz="2000" dirty="0" smtClean="0">
                <a:latin typeface="Calibri" pitchFamily="34" charset="0"/>
              </a:rPr>
              <a:t>Aldo Gordillo</a:t>
            </a:r>
          </a:p>
        </p:txBody>
      </p:sp>
      <p:pic>
        <p:nvPicPr>
          <p:cNvPr id="10" name="9 Imagen" descr="upm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93033" y="142852"/>
            <a:ext cx="586867" cy="621852"/>
          </a:xfrm>
          <a:prstGeom prst="rect">
            <a:avLst/>
          </a:prstGeom>
        </p:spPr>
      </p:pic>
      <p:pic>
        <p:nvPicPr>
          <p:cNvPr id="1026" name="Picture 2" descr="C:\Documents and Settings\Administrador\Mis documentos\Dropbox\Doctorado\Material\Utils\Presentation_Template\Slideshows Icons\LO_gre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3857628"/>
            <a:ext cx="1356634" cy="155256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Subtítulo"/>
          <p:cNvSpPr txBox="1">
            <a:spLocks/>
          </p:cNvSpPr>
          <p:nvPr/>
        </p:nvSpPr>
        <p:spPr>
          <a:xfrm>
            <a:off x="467999" y="1000108"/>
            <a:ext cx="8533155" cy="550072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spcAft>
                <a:spcPts val="1800"/>
              </a:spcAft>
            </a:pPr>
            <a:r>
              <a:rPr lang="es-ES" sz="2800" dirty="0" smtClean="0">
                <a:latin typeface="Calibri" pitchFamily="34" charset="0"/>
              </a:rPr>
              <a:t>Principales </a:t>
            </a:r>
            <a:r>
              <a:rPr lang="es-ES" sz="2800" b="1" dirty="0" smtClean="0">
                <a:latin typeface="Calibri" pitchFamily="34" charset="0"/>
              </a:rPr>
              <a:t>estándares de e-Learning </a:t>
            </a:r>
            <a:r>
              <a:rPr lang="es-ES" sz="2800" dirty="0" smtClean="0">
                <a:latin typeface="Calibri" pitchFamily="34" charset="0"/>
              </a:rPr>
              <a:t>relacionados con los objetos de aprendizaje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s-ES" sz="2800" dirty="0" smtClean="0">
                <a:latin typeface="Calibri" pitchFamily="34" charset="0"/>
              </a:rPr>
              <a:t>Integración en Entornos Virtuales de Aprendizaje</a:t>
            </a:r>
          </a:p>
          <a:p>
            <a:pPr marL="971550" lvl="1" indent="-514350"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es-ES" sz="2600" b="1" dirty="0" smtClean="0">
                <a:latin typeface="Calibri" pitchFamily="34" charset="0"/>
              </a:rPr>
              <a:t>AICC CMI </a:t>
            </a:r>
          </a:p>
          <a:p>
            <a:pPr marL="971550" lvl="1" indent="-514350"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es-ES" sz="2600" b="1" dirty="0" smtClean="0">
                <a:latin typeface="Calibri" pitchFamily="34" charset="0"/>
              </a:rPr>
              <a:t>IMS CP  </a:t>
            </a:r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(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Content Packaging)</a:t>
            </a:r>
            <a:endParaRPr lang="es-ES" sz="240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marL="971550" lvl="1" indent="-514350"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es-ES" sz="2600" b="1" dirty="0" smtClean="0">
                <a:latin typeface="Calibri" pitchFamily="34" charset="0"/>
              </a:rPr>
              <a:t>SCORM  </a:t>
            </a:r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(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Sharable Content Object Reference Model)</a:t>
            </a:r>
            <a:endParaRPr lang="es-ES" sz="2400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marL="971550" lvl="1" indent="-514350"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es-ES" sz="2600" b="1" dirty="0" smtClean="0">
                <a:latin typeface="Calibri" pitchFamily="34" charset="0"/>
              </a:rPr>
              <a:t>xAPI </a:t>
            </a:r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(</a:t>
            </a: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Experience API, </a:t>
            </a:r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anteriormente </a:t>
            </a: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Tin Can API</a:t>
            </a:r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)</a:t>
            </a:r>
          </a:p>
          <a:p>
            <a:pPr marL="971550" lvl="1" indent="-514350"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es-ES" sz="2600" b="1" dirty="0">
                <a:latin typeface="Calibri" pitchFamily="34" charset="0"/>
              </a:rPr>
              <a:t>IMS </a:t>
            </a:r>
            <a:r>
              <a:rPr lang="es-ES" sz="2600" b="1" dirty="0" smtClean="0">
                <a:latin typeface="Calibri" pitchFamily="34" charset="0"/>
              </a:rPr>
              <a:t>CC  </a:t>
            </a:r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(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Common Cartridge)</a:t>
            </a:r>
            <a:endParaRPr lang="es-ES" sz="240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marL="971550" lvl="1" indent="-514350"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es-ES" sz="2600" b="1" dirty="0" smtClean="0">
                <a:latin typeface="Calibri" pitchFamily="34" charset="0"/>
              </a:rPr>
              <a:t>IMS LTI  </a:t>
            </a:r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(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Learning Tool Interoperability)</a:t>
            </a:r>
            <a:endParaRPr lang="es-ES" sz="2400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143932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  <a:ea typeface="+mj-ea"/>
                <a:cs typeface="+mj-cs"/>
              </a:rPr>
              <a:t>Estándares para Objetos de aprendizaje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Subtítulo"/>
          <p:cNvSpPr txBox="1">
            <a:spLocks/>
          </p:cNvSpPr>
          <p:nvPr/>
        </p:nvSpPr>
        <p:spPr>
          <a:xfrm>
            <a:off x="468000" y="1000108"/>
            <a:ext cx="8390280" cy="566925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514350" indent="-514350">
              <a:spcBef>
                <a:spcPts val="1200"/>
              </a:spcBef>
              <a:spcAft>
                <a:spcPts val="1100"/>
              </a:spcAft>
              <a:buFont typeface="Wingdings" pitchFamily="2" charset="2"/>
              <a:buChar char="§"/>
            </a:pPr>
            <a:r>
              <a:rPr lang="es-ES" sz="2600" dirty="0">
                <a:latin typeface="Calibri" pitchFamily="34" charset="0"/>
              </a:rPr>
              <a:t>Cuestionarios y preguntas</a:t>
            </a:r>
          </a:p>
          <a:p>
            <a:pPr marL="971550" lvl="1" indent="-5143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600" b="1" dirty="0">
                <a:latin typeface="Calibri" pitchFamily="34" charset="0"/>
              </a:rPr>
              <a:t>IMS QTI  </a:t>
            </a:r>
            <a:r>
              <a:rPr lang="es-ES" sz="2400" dirty="0">
                <a:solidFill>
                  <a:srgbClr val="808080"/>
                </a:solidFill>
                <a:latin typeface="Calibri" pitchFamily="34" charset="0"/>
              </a:rPr>
              <a:t>(</a:t>
            </a:r>
            <a:r>
              <a:rPr lang="en-GB" sz="2400" dirty="0">
                <a:solidFill>
                  <a:srgbClr val="808080"/>
                </a:solidFill>
                <a:latin typeface="Calibri" pitchFamily="34" charset="0"/>
              </a:rPr>
              <a:t>Question </a:t>
            </a:r>
            <a:r>
              <a:rPr lang="en-GB" sz="2400" dirty="0" smtClean="0">
                <a:solidFill>
                  <a:srgbClr val="808080"/>
                </a:solidFill>
                <a:latin typeface="Calibri" pitchFamily="34" charset="0"/>
              </a:rPr>
              <a:t>and </a:t>
            </a:r>
            <a:r>
              <a:rPr lang="en-GB" sz="2400" dirty="0">
                <a:solidFill>
                  <a:srgbClr val="808080"/>
                </a:solidFill>
                <a:latin typeface="Calibri" pitchFamily="34" charset="0"/>
              </a:rPr>
              <a:t>Test Interoperability)</a:t>
            </a:r>
            <a:endParaRPr lang="es-ES" sz="2400" dirty="0">
              <a:solidFill>
                <a:srgbClr val="808080"/>
              </a:solidFill>
              <a:latin typeface="Calibri" pitchFamily="34" charset="0"/>
            </a:endParaRPr>
          </a:p>
          <a:p>
            <a:pPr marL="971550" lvl="1" indent="-5143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600" dirty="0">
                <a:latin typeface="Calibri" pitchFamily="34" charset="0"/>
              </a:rPr>
              <a:t>Moodle XML </a:t>
            </a:r>
            <a:r>
              <a:rPr lang="es-ES" sz="2400" dirty="0">
                <a:solidFill>
                  <a:srgbClr val="808080"/>
                </a:solidFill>
                <a:latin typeface="Calibri" pitchFamily="34" charset="0"/>
              </a:rPr>
              <a:t>(</a:t>
            </a:r>
            <a:r>
              <a:rPr lang="en-GB" sz="2400" dirty="0">
                <a:solidFill>
                  <a:srgbClr val="808080"/>
                </a:solidFill>
                <a:latin typeface="Calibri" pitchFamily="34" charset="0"/>
              </a:rPr>
              <a:t>estándar “de facto”)</a:t>
            </a:r>
            <a:endParaRPr lang="es-ES" sz="2400" dirty="0">
              <a:solidFill>
                <a:srgbClr val="808080"/>
              </a:solidFill>
              <a:latin typeface="Calibri" pitchFamily="34" charset="0"/>
            </a:endParaRPr>
          </a:p>
          <a:p>
            <a:pPr marL="971550" lvl="1" indent="-5143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600" dirty="0">
                <a:latin typeface="Calibri" pitchFamily="34" charset="0"/>
              </a:rPr>
              <a:t>Otros: </a:t>
            </a:r>
            <a:r>
              <a:rPr lang="en-GB" sz="2600" dirty="0">
                <a:latin typeface="Calibri" pitchFamily="34" charset="0"/>
              </a:rPr>
              <a:t>GIFT, Aiken, </a:t>
            </a:r>
            <a:r>
              <a:rPr lang="en-GB" sz="2600" dirty="0" smtClean="0">
                <a:latin typeface="Calibri" pitchFamily="34" charset="0"/>
              </a:rPr>
              <a:t>...</a:t>
            </a:r>
            <a:endParaRPr lang="es-ES" sz="2600" dirty="0" smtClean="0">
              <a:latin typeface="Calibri" pitchFamily="34" charset="0"/>
            </a:endParaRPr>
          </a:p>
          <a:p>
            <a:pPr marL="514350" indent="-514350">
              <a:spcBef>
                <a:spcPts val="1200"/>
              </a:spcBef>
              <a:spcAft>
                <a:spcPts val="11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Metadatos</a:t>
            </a:r>
          </a:p>
          <a:p>
            <a:pPr marL="971550" lvl="1" indent="-514350">
              <a:spcAft>
                <a:spcPts val="1200"/>
              </a:spcAft>
              <a:buFont typeface="Arial" pitchFamily="34" charset="0"/>
              <a:buChar char="•"/>
            </a:pPr>
            <a:r>
              <a:rPr lang="es-ES" sz="2600" b="1" dirty="0" smtClean="0">
                <a:latin typeface="Calibri" pitchFamily="34" charset="0"/>
              </a:rPr>
              <a:t>IEEE LOM  </a:t>
            </a:r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(Learning Object Metadata)</a:t>
            </a:r>
          </a:p>
          <a:p>
            <a:pPr marL="971550" lvl="1" indent="-514350">
              <a:spcAft>
                <a:spcPts val="1200"/>
              </a:spcAft>
              <a:buFont typeface="Arial" pitchFamily="34" charset="0"/>
              <a:buChar char="•"/>
            </a:pPr>
            <a:r>
              <a:rPr lang="es-ES" sz="2600" b="1" dirty="0" smtClean="0">
                <a:latin typeface="Calibri" pitchFamily="34" charset="0"/>
              </a:rPr>
              <a:t>IMS LRM  </a:t>
            </a: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(Learning </a:t>
            </a:r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Resource Metadata)</a:t>
            </a:r>
            <a:endParaRPr lang="es-ES" sz="240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marL="971550" lvl="1" indent="-514350">
              <a:spcAft>
                <a:spcPts val="1200"/>
              </a:spcAft>
              <a:buFont typeface="Arial" pitchFamily="34" charset="0"/>
              <a:buChar char="•"/>
            </a:pPr>
            <a:r>
              <a:rPr lang="es-ES" sz="2600" b="1" dirty="0" smtClean="0">
                <a:latin typeface="Calibri" pitchFamily="34" charset="0"/>
              </a:rPr>
              <a:t>Dublin Core  </a:t>
            </a:r>
            <a:r>
              <a:rPr lang="es-ES" sz="2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(DC)</a:t>
            </a:r>
          </a:p>
          <a:p>
            <a:pPr marL="514350" indent="-514350">
              <a:spcBef>
                <a:spcPts val="120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Recolección de recursos y metadatos</a:t>
            </a:r>
          </a:p>
          <a:p>
            <a:pPr marL="971550" lvl="1" indent="-5143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600" b="1" dirty="0" smtClean="0">
                <a:latin typeface="Calibri" pitchFamily="34" charset="0"/>
              </a:rPr>
              <a:t>OAI-PMH</a:t>
            </a:r>
            <a:endParaRPr lang="es-ES" sz="2400" dirty="0" smtClean="0">
              <a:solidFill>
                <a:srgbClr val="808080"/>
              </a:solidFill>
              <a:latin typeface="Calibri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143932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Estándares para Objetos de aprendizaje </a:t>
            </a: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  <a:ea typeface="+mj-ea"/>
                <a:cs typeface="+mj-cs"/>
              </a:rPr>
              <a:t>(II)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Subtítulo"/>
          <p:cNvSpPr txBox="1">
            <a:spLocks/>
          </p:cNvSpPr>
          <p:nvPr/>
        </p:nvSpPr>
        <p:spPr>
          <a:xfrm>
            <a:off x="467999" y="764704"/>
            <a:ext cx="4710174" cy="342179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514350" indent="-514350">
              <a:spcAft>
                <a:spcPts val="6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Integración de contenido</a:t>
            </a:r>
            <a:endParaRPr lang="es-ES" sz="2600" b="1" dirty="0" smtClean="0">
              <a:latin typeface="Calibri" pitchFamily="34" charset="0"/>
            </a:endParaRPr>
          </a:p>
          <a:p>
            <a:pPr marL="971550" lvl="1" indent="-514350">
              <a:spcBef>
                <a:spcPts val="900"/>
              </a:spcBef>
              <a:spcAft>
                <a:spcPts val="900"/>
              </a:spcAft>
              <a:buFont typeface="Arial" pitchFamily="34" charset="0"/>
              <a:buChar char="•"/>
            </a:pPr>
            <a:r>
              <a:rPr lang="es-ES" sz="2600" b="1" dirty="0">
                <a:latin typeface="Calibri" pitchFamily="34" charset="0"/>
              </a:rPr>
              <a:t>SCORM </a:t>
            </a:r>
            <a:r>
              <a:rPr lang="es-ES" sz="2600" b="1" dirty="0" smtClean="0">
                <a:latin typeface="Calibri" pitchFamily="34" charset="0"/>
              </a:rPr>
              <a:t>(versión 1.2) </a:t>
            </a:r>
            <a:r>
              <a:rPr lang="es-ES" sz="2600" b="1" dirty="0">
                <a:latin typeface="Calibri" pitchFamily="34" charset="0"/>
              </a:rPr>
              <a:t/>
            </a:r>
            <a:br>
              <a:rPr lang="es-ES" sz="2600" b="1" dirty="0">
                <a:latin typeface="Calibri" pitchFamily="34" charset="0"/>
              </a:rPr>
            </a:br>
            <a:r>
              <a:rPr lang="es-ES" sz="2600" dirty="0" smtClean="0">
                <a:latin typeface="Calibri" pitchFamily="34" charset="0"/>
              </a:rPr>
              <a:t>Recurso:</a:t>
            </a:r>
            <a:r>
              <a:rPr lang="es-ES" sz="2600" b="1" dirty="0" smtClean="0">
                <a:latin typeface="Calibri" pitchFamily="34" charset="0"/>
              </a:rPr>
              <a:t> Paquete </a:t>
            </a:r>
            <a:r>
              <a:rPr lang="es-ES" sz="2600" b="1" dirty="0">
                <a:latin typeface="Calibri" pitchFamily="34" charset="0"/>
              </a:rPr>
              <a:t>SCORM</a:t>
            </a:r>
            <a:r>
              <a:rPr lang="es-ES" sz="2600" dirty="0">
                <a:latin typeface="Calibri" pitchFamily="34" charset="0"/>
              </a:rPr>
              <a:t> </a:t>
            </a:r>
            <a:endParaRPr lang="es-ES" sz="2600" dirty="0" smtClean="0">
              <a:latin typeface="Calibri" pitchFamily="34" charset="0"/>
            </a:endParaRPr>
          </a:p>
          <a:p>
            <a:pPr marL="971550" lvl="1" indent="-514350">
              <a:spcBef>
                <a:spcPts val="900"/>
              </a:spcBef>
              <a:spcAft>
                <a:spcPts val="2400"/>
              </a:spcAft>
              <a:buFont typeface="Arial" pitchFamily="34" charset="0"/>
              <a:buChar char="•"/>
            </a:pPr>
            <a:r>
              <a:rPr lang="es-ES" sz="2600" b="1" dirty="0" smtClean="0">
                <a:latin typeface="Calibri" pitchFamily="34" charset="0"/>
              </a:rPr>
              <a:t>IMS CP</a:t>
            </a:r>
            <a:br>
              <a:rPr lang="es-ES" sz="2600" b="1" dirty="0" smtClean="0">
                <a:latin typeface="Calibri" pitchFamily="34" charset="0"/>
              </a:rPr>
            </a:br>
            <a:r>
              <a:rPr lang="es-ES" sz="2600" dirty="0" smtClean="0">
                <a:latin typeface="Calibri" pitchFamily="34" charset="0"/>
              </a:rPr>
              <a:t>Recurso: </a:t>
            </a:r>
            <a:r>
              <a:rPr lang="es-ES" sz="2600" b="1" dirty="0" smtClean="0">
                <a:latin typeface="Calibri" pitchFamily="34" charset="0"/>
              </a:rPr>
              <a:t>Paquete de contenido IMS</a:t>
            </a:r>
            <a:endParaRPr lang="es-ES" sz="2400" b="1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9301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  <a:ea typeface="+mj-ea"/>
                <a:cs typeface="+mj-cs"/>
              </a:rPr>
              <a:t>Moodle: Estándares para </a:t>
            </a: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  <a:ea typeface="+mj-ea"/>
                <a:cs typeface="+mj-cs"/>
              </a:rPr>
              <a:t>Objetos </a:t>
            </a: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  <a:ea typeface="+mj-ea"/>
                <a:cs typeface="+mj-cs"/>
              </a:rPr>
              <a:t>de aprendizaje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21525"/>
            <a:ext cx="3858323" cy="5857892"/>
          </a:xfrm>
          <a:prstGeom prst="rect">
            <a:avLst/>
          </a:prstGeom>
        </p:spPr>
      </p:pic>
      <p:sp>
        <p:nvSpPr>
          <p:cNvPr id="9" name="2 Subtítulo"/>
          <p:cNvSpPr txBox="1">
            <a:spLocks/>
          </p:cNvSpPr>
          <p:nvPr/>
        </p:nvSpPr>
        <p:spPr>
          <a:xfrm>
            <a:off x="467544" y="3744394"/>
            <a:ext cx="4710174" cy="177283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514350" indent="-514350">
              <a:spcBef>
                <a:spcPts val="3000"/>
              </a:spcBef>
              <a:spcAft>
                <a:spcPts val="11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Cuestionarios </a:t>
            </a:r>
            <a:r>
              <a:rPr lang="es-ES" sz="2600" dirty="0">
                <a:latin typeface="Calibri" pitchFamily="34" charset="0"/>
              </a:rPr>
              <a:t>y preguntas</a:t>
            </a:r>
          </a:p>
          <a:p>
            <a:pPr marL="971550" lvl="1" indent="-51435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s-ES" sz="2600" b="1" dirty="0" smtClean="0">
                <a:latin typeface="Calibri" pitchFamily="34" charset="0"/>
              </a:rPr>
              <a:t>Moodle XML</a:t>
            </a:r>
            <a:endParaRPr lang="es-ES" sz="2400" dirty="0">
              <a:solidFill>
                <a:srgbClr val="808080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79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Subtítulo"/>
          <p:cNvSpPr txBox="1">
            <a:spLocks/>
          </p:cNvSpPr>
          <p:nvPr/>
        </p:nvSpPr>
        <p:spPr>
          <a:xfrm>
            <a:off x="468000" y="1000108"/>
            <a:ext cx="8390280" cy="550072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Permite </a:t>
            </a:r>
            <a:r>
              <a:rPr lang="es-ES" sz="2600" b="1" dirty="0" smtClean="0">
                <a:latin typeface="Calibri" pitchFamily="34" charset="0"/>
              </a:rPr>
              <a:t>crear </a:t>
            </a:r>
            <a:r>
              <a:rPr lang="es-ES" sz="2600" dirty="0" smtClean="0">
                <a:latin typeface="Calibri" pitchFamily="34" charset="0"/>
              </a:rPr>
              <a:t>y</a:t>
            </a:r>
            <a:r>
              <a:rPr lang="es-ES" sz="2600" b="1" dirty="0" smtClean="0">
                <a:latin typeface="Calibri" pitchFamily="34" charset="0"/>
              </a:rPr>
              <a:t> empaquetar objetos de aprendizaje</a:t>
            </a:r>
            <a:r>
              <a:rPr lang="es-ES" sz="2600" dirty="0" smtClean="0">
                <a:latin typeface="Calibri" pitchFamily="34" charset="0"/>
              </a:rPr>
              <a:t> de forma estructurada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Está formado por varios estándares y especificaciones:</a:t>
            </a:r>
          </a:p>
          <a:p>
            <a:pPr marL="1044000" lvl="1" indent="-514350">
              <a:spcAft>
                <a:spcPts val="600"/>
              </a:spcAft>
              <a:buFont typeface="+mj-lt"/>
              <a:buAutoNum type="arabicPeriod"/>
            </a:pPr>
            <a:r>
              <a:rPr lang="es-ES" sz="2400" dirty="0" smtClean="0">
                <a:latin typeface="Calibri" pitchFamily="34" charset="0"/>
              </a:rPr>
              <a:t>Modelo de agregación de contenidos</a:t>
            </a:r>
            <a:br>
              <a:rPr lang="es-ES" sz="2400" dirty="0" smtClean="0">
                <a:latin typeface="Calibri" pitchFamily="34" charset="0"/>
              </a:rPr>
            </a:br>
            <a:r>
              <a:rPr lang="es-ES" sz="2400" dirty="0" smtClean="0">
                <a:latin typeface="Calibri" pitchFamily="34" charset="0"/>
              </a:rPr>
              <a:t>(basado en </a:t>
            </a:r>
            <a:r>
              <a:rPr lang="en-GB" sz="2400" dirty="0" smtClean="0">
                <a:latin typeface="Calibri" pitchFamily="34" charset="0"/>
              </a:rPr>
              <a:t>IMS Content Packaging)</a:t>
            </a:r>
            <a:endParaRPr lang="es-ES" sz="2400" dirty="0" smtClean="0">
              <a:latin typeface="Calibri" pitchFamily="34" charset="0"/>
            </a:endParaRPr>
          </a:p>
          <a:p>
            <a:pPr marL="1044000" lvl="1" indent="-514350">
              <a:spcAft>
                <a:spcPts val="600"/>
              </a:spcAft>
              <a:buFont typeface="+mj-lt"/>
              <a:buAutoNum type="arabicPeriod"/>
            </a:pPr>
            <a:r>
              <a:rPr lang="es-ES" sz="2400" dirty="0" smtClean="0">
                <a:latin typeface="Calibri" pitchFamily="34" charset="0"/>
              </a:rPr>
              <a:t>Comunicación con el entorno de ejecución</a:t>
            </a:r>
          </a:p>
          <a:p>
            <a:pPr marL="1044000" lvl="1" indent="-514350">
              <a:spcAft>
                <a:spcPts val="600"/>
              </a:spcAft>
              <a:buFont typeface="+mj-lt"/>
              <a:buAutoNum type="arabicPeriod"/>
            </a:pPr>
            <a:r>
              <a:rPr lang="es-ES" sz="2400" dirty="0" smtClean="0">
                <a:latin typeface="Calibri" pitchFamily="34" charset="0"/>
              </a:rPr>
              <a:t>Secuenciación y navegación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s-ES" sz="2600" b="1" dirty="0" smtClean="0">
                <a:latin typeface="Calibri" pitchFamily="34" charset="0"/>
              </a:rPr>
              <a:t>Versiones</a:t>
            </a:r>
            <a:r>
              <a:rPr lang="es-ES" sz="2600" dirty="0" smtClean="0">
                <a:latin typeface="Calibri" pitchFamily="34" charset="0"/>
              </a:rPr>
              <a:t> utilizadas actualmente</a:t>
            </a:r>
          </a:p>
          <a:p>
            <a:pPr marL="971550" lvl="1" indent="-5143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b="1" dirty="0" smtClean="0">
                <a:latin typeface="Calibri" pitchFamily="34" charset="0"/>
              </a:rPr>
              <a:t>SCORM 1.2</a:t>
            </a:r>
          </a:p>
          <a:p>
            <a:pPr marL="971550" lvl="1" indent="-5143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Calibri" pitchFamily="34" charset="0"/>
              </a:rPr>
              <a:t>SCORM 2004 2nd Edition (CAM 1.3)</a:t>
            </a:r>
          </a:p>
          <a:p>
            <a:pPr marL="971550" lvl="1" indent="-5143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Calibri" pitchFamily="34" charset="0"/>
              </a:rPr>
              <a:t>SCORM 2004 3rd Edition</a:t>
            </a:r>
          </a:p>
          <a:p>
            <a:pPr marL="971550" lvl="1" indent="-5143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b="1" dirty="0" smtClean="0">
                <a:latin typeface="Calibri" pitchFamily="34" charset="0"/>
              </a:rPr>
              <a:t>SCORM 2004 4th Edition</a:t>
            </a:r>
            <a:endParaRPr lang="es-ES" sz="2600" b="1" dirty="0" smtClean="0">
              <a:latin typeface="Calibri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143932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SCORM</a:t>
            </a:r>
            <a:r>
              <a:rPr lang="es-ES" sz="3500" b="1" dirty="0" smtClean="0">
                <a:solidFill>
                  <a:srgbClr val="096712"/>
                </a:solidFill>
                <a:latin typeface="Calibri" pitchFamily="34" charset="0"/>
              </a:rPr>
              <a:t> </a:t>
            </a:r>
            <a:r>
              <a:rPr lang="es-ES" sz="2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(</a:t>
            </a:r>
            <a:r>
              <a:rPr lang="en-GB" sz="2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Sharable Content Object Reference Model)</a:t>
            </a:r>
            <a:endParaRPr lang="es-ES" sz="26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" y="1052736"/>
            <a:ext cx="9141172" cy="5805264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571472" y="142852"/>
            <a:ext cx="8143932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SCORM: Paquete en Moodle</a:t>
            </a:r>
            <a:endParaRPr lang="es-ES" sz="26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7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9467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571472" y="142852"/>
            <a:ext cx="8143932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SCORM: Informes de actividad en Moodle</a:t>
            </a:r>
            <a:endParaRPr lang="es-ES" sz="26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7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588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102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Administrador\Mis documentos\Dropbox\Doctorado\Material\Utils\Presentation_Template\Slideshows Icons\LO_gre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3892659"/>
            <a:ext cx="1356634" cy="1552565"/>
          </a:xfrm>
          <a:prstGeom prst="rect">
            <a:avLst/>
          </a:prstGeom>
          <a:noFill/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500034" y="1196752"/>
            <a:ext cx="8143900" cy="235745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es-ES" sz="5400" b="1" dirty="0" smtClean="0">
                <a:solidFill>
                  <a:srgbClr val="096712"/>
                </a:solidFill>
                <a:latin typeface="Calibri" pitchFamily="34" charset="0"/>
                <a:cs typeface="Arial" pitchFamily="34" charset="0"/>
              </a:rPr>
              <a:t>Derechos de autor y licencias de uso de materiales en Internet</a:t>
            </a:r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504000" y="6215082"/>
            <a:ext cx="8143900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endParaRPr lang="es-ES" sz="2000" dirty="0" smtClean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16" y="4040520"/>
            <a:ext cx="652152" cy="652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519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Subtítulo"/>
          <p:cNvSpPr txBox="1">
            <a:spLocks/>
          </p:cNvSpPr>
          <p:nvPr/>
        </p:nvSpPr>
        <p:spPr>
          <a:xfrm>
            <a:off x="468000" y="1000108"/>
            <a:ext cx="8390280" cy="550072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Necesitamos </a:t>
            </a:r>
            <a:r>
              <a:rPr lang="es-ES" sz="2600" b="1" dirty="0" smtClean="0">
                <a:latin typeface="Calibri" pitchFamily="34" charset="0"/>
              </a:rPr>
              <a:t>permiso</a:t>
            </a:r>
            <a:r>
              <a:rPr lang="es-ES" sz="2600" dirty="0" smtClean="0">
                <a:latin typeface="Calibri" pitchFamily="34" charset="0"/>
              </a:rPr>
              <a:t> para poder utilizar los materiales que encontramos en Internet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Que un recurso se encuentre publicado en una web no significa que podamos utilizarlo libremente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Para poder </a:t>
            </a:r>
            <a:r>
              <a:rPr lang="es-ES" sz="2600" b="1" dirty="0" smtClean="0">
                <a:latin typeface="Calibri" pitchFamily="34" charset="0"/>
              </a:rPr>
              <a:t>utilizar, copiar, redistribuir o modificar </a:t>
            </a:r>
            <a:r>
              <a:rPr lang="es-ES" sz="2600" dirty="0" smtClean="0">
                <a:latin typeface="Calibri" pitchFamily="34" charset="0"/>
              </a:rPr>
              <a:t>una obra o recurso su autor debe darnos permiso mediante una </a:t>
            </a:r>
            <a:r>
              <a:rPr lang="es-ES" sz="2600" b="1" dirty="0" smtClean="0">
                <a:latin typeface="Calibri" pitchFamily="34" charset="0"/>
              </a:rPr>
              <a:t>cesión de derechos</a:t>
            </a:r>
            <a:r>
              <a:rPr lang="es-ES" sz="2600" dirty="0" smtClean="0">
                <a:latin typeface="Calibri" pitchFamily="34" charset="0"/>
              </a:rPr>
              <a:t>:</a:t>
            </a:r>
          </a:p>
          <a:p>
            <a:pPr marL="972000" lvl="1" indent="-432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sz="2600" dirty="0" smtClean="0">
                <a:latin typeface="Calibri" pitchFamily="34" charset="0"/>
              </a:rPr>
              <a:t>Cesión explícita (ej: contrato)</a:t>
            </a:r>
          </a:p>
          <a:p>
            <a:pPr marL="972000" lvl="1" indent="-432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sz="2600" b="1" dirty="0" smtClean="0">
                <a:latin typeface="Calibri" pitchFamily="34" charset="0"/>
              </a:rPr>
              <a:t>Licencias de redistribución </a:t>
            </a:r>
            <a:r>
              <a:rPr lang="es-ES" sz="2600" dirty="0" smtClean="0">
                <a:latin typeface="Calibri" pitchFamily="34" charset="0"/>
              </a:rPr>
              <a:t>(“cesión automática”)</a:t>
            </a:r>
          </a:p>
          <a:p>
            <a:pPr marL="1440000" lvl="2" indent="-468000">
              <a:spcBef>
                <a:spcPts val="300"/>
              </a:spcBef>
              <a:spcAft>
                <a:spcPts val="300"/>
              </a:spcAft>
              <a:buSzPct val="85000"/>
              <a:buFont typeface="Courier New" panose="02070309020205020404" pitchFamily="49" charset="0"/>
              <a:buChar char="o"/>
            </a:pPr>
            <a:r>
              <a:rPr lang="es-ES" sz="2600" dirty="0" smtClean="0">
                <a:latin typeface="Calibri" pitchFamily="34" charset="0"/>
              </a:rPr>
              <a:t>Ceden derechos a quien recibe la obra</a:t>
            </a:r>
          </a:p>
          <a:p>
            <a:pPr marL="1440000" lvl="2" indent="-468000">
              <a:spcBef>
                <a:spcPts val="300"/>
              </a:spcBef>
              <a:spcAft>
                <a:spcPts val="300"/>
              </a:spcAft>
              <a:buSzPct val="85000"/>
              <a:buFont typeface="Courier New" panose="02070309020205020404" pitchFamily="49" charset="0"/>
              <a:buChar char="o"/>
            </a:pPr>
            <a:r>
              <a:rPr lang="es-ES" sz="2600" dirty="0" smtClean="0">
                <a:latin typeface="Calibri" pitchFamily="34" charset="0"/>
              </a:rPr>
              <a:t>Pueden especificar condiciones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Podemos usar obras de </a:t>
            </a:r>
            <a:r>
              <a:rPr lang="es-ES" sz="2600" b="1" dirty="0" smtClean="0">
                <a:latin typeface="Calibri" pitchFamily="34" charset="0"/>
              </a:rPr>
              <a:t>dominio público</a:t>
            </a:r>
            <a:endParaRPr lang="es-ES" sz="2600" dirty="0" smtClean="0">
              <a:latin typeface="Calibri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Uso de materiales obtenidos de Internet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Subtítulo"/>
          <p:cNvSpPr txBox="1">
            <a:spLocks/>
          </p:cNvSpPr>
          <p:nvPr/>
        </p:nvSpPr>
        <p:spPr>
          <a:xfrm>
            <a:off x="468000" y="1000108"/>
            <a:ext cx="8390280" cy="550072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Es una familia de licencias que otorgan </a:t>
            </a:r>
            <a:r>
              <a:rPr lang="es-ES" sz="2600" b="1" dirty="0" smtClean="0">
                <a:latin typeface="Calibri" pitchFamily="34" charset="0"/>
              </a:rPr>
              <a:t>permisos controlados por el autor</a:t>
            </a:r>
            <a:endParaRPr lang="es-ES" sz="2600" dirty="0" smtClean="0">
              <a:latin typeface="Calibri" pitchFamily="34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Permiten la </a:t>
            </a:r>
            <a:r>
              <a:rPr lang="es-ES" sz="2600" b="1" dirty="0" smtClean="0">
                <a:latin typeface="Calibri" pitchFamily="34" charset="0"/>
              </a:rPr>
              <a:t>copia, distribución y uso</a:t>
            </a:r>
            <a:r>
              <a:rPr lang="es-ES" sz="2600" dirty="0" smtClean="0">
                <a:latin typeface="Calibri" pitchFamily="34" charset="0"/>
              </a:rPr>
              <a:t> de los materiales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Requiere </a:t>
            </a:r>
            <a:r>
              <a:rPr lang="es-ES" sz="2600" b="1" dirty="0" smtClean="0">
                <a:latin typeface="Calibri" pitchFamily="34" charset="0"/>
              </a:rPr>
              <a:t>reconocer </a:t>
            </a:r>
            <a:r>
              <a:rPr lang="es-ES" sz="2600" dirty="0" smtClean="0">
                <a:latin typeface="Calibri" pitchFamily="34" charset="0"/>
              </a:rPr>
              <a:t>(citar) al autor y obra original</a:t>
            </a:r>
          </a:p>
          <a:p>
            <a:pPr marL="514350" indent="-514350">
              <a:spcBef>
                <a:spcPts val="60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Las licencias CC se forman mediante una carta de elementos que se pueden combinar:</a:t>
            </a:r>
          </a:p>
          <a:p>
            <a:pPr marL="971550" lvl="1" indent="-51435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s-ES" sz="2400" dirty="0" smtClean="0">
                <a:latin typeface="Calibri" pitchFamily="34" charset="0"/>
              </a:rPr>
              <a:t>   </a:t>
            </a:r>
            <a:r>
              <a:rPr lang="es-ES" sz="2400" b="1" dirty="0" smtClean="0">
                <a:latin typeface="Calibri" pitchFamily="34" charset="0"/>
              </a:rPr>
              <a:t>      Reconocimiento </a:t>
            </a:r>
            <a:r>
              <a:rPr lang="es-ES" sz="2400" dirty="0" smtClean="0">
                <a:latin typeface="Calibri" pitchFamily="34" charset="0"/>
              </a:rPr>
              <a:t>(al autor original)</a:t>
            </a:r>
          </a:p>
          <a:p>
            <a:pPr marL="971550" lvl="1" indent="-51435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s-ES" sz="2400" b="1" dirty="0" smtClean="0">
                <a:latin typeface="Calibri" pitchFamily="34" charset="0"/>
              </a:rPr>
              <a:t>         No comercial</a:t>
            </a:r>
          </a:p>
          <a:p>
            <a:pPr marL="971550" lvl="1" indent="-51435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s-ES" sz="2400" b="1" dirty="0" smtClean="0">
                <a:latin typeface="Calibri" pitchFamily="34" charset="0"/>
              </a:rPr>
              <a:t>         Sin obras derivadas</a:t>
            </a:r>
          </a:p>
          <a:p>
            <a:pPr marL="971550" lvl="1" indent="-514350">
              <a:spcBef>
                <a:spcPts val="600"/>
              </a:spcBef>
              <a:spcAft>
                <a:spcPts val="1600"/>
              </a:spcAft>
              <a:buFont typeface="Wingdings" pitchFamily="2" charset="2"/>
              <a:buChar char="§"/>
            </a:pPr>
            <a:r>
              <a:rPr lang="es-ES" sz="2400" b="1" dirty="0" smtClean="0">
                <a:latin typeface="Calibri" pitchFamily="34" charset="0"/>
              </a:rPr>
              <a:t>         Compartir Igual</a:t>
            </a:r>
            <a:r>
              <a:rPr lang="es-ES" sz="2400" dirty="0" smtClean="0">
                <a:latin typeface="Calibri" pitchFamily="34" charset="0"/>
              </a:rPr>
              <a:t>: las obras derivadas deben </a:t>
            </a:r>
            <a:br>
              <a:rPr lang="es-ES" sz="2400" dirty="0" smtClean="0">
                <a:latin typeface="Calibri" pitchFamily="34" charset="0"/>
              </a:rPr>
            </a:br>
            <a:r>
              <a:rPr lang="es-ES" sz="2400" dirty="0" smtClean="0">
                <a:latin typeface="Calibri" pitchFamily="34" charset="0"/>
              </a:rPr>
              <a:t>mantener la misma licencia al ser divulgadas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Licencias Creative Commons (CC)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7 Imagen" descr="sa.large_peti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28" y="5669050"/>
            <a:ext cx="546032" cy="546032"/>
          </a:xfrm>
          <a:prstGeom prst="rect">
            <a:avLst/>
          </a:prstGeom>
        </p:spPr>
      </p:pic>
      <p:pic>
        <p:nvPicPr>
          <p:cNvPr id="11" name="10 Imagen" descr="nc-eu.large_peti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28" y="4480076"/>
            <a:ext cx="546032" cy="546032"/>
          </a:xfrm>
          <a:prstGeom prst="rect">
            <a:avLst/>
          </a:prstGeom>
        </p:spPr>
      </p:pic>
      <p:pic>
        <p:nvPicPr>
          <p:cNvPr id="12" name="11 Imagen" descr="nd.large_peti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728" y="5097546"/>
            <a:ext cx="546032" cy="546032"/>
          </a:xfrm>
          <a:prstGeom prst="rect">
            <a:avLst/>
          </a:prstGeom>
        </p:spPr>
      </p:pic>
      <p:pic>
        <p:nvPicPr>
          <p:cNvPr id="9" name="8 Imagen" descr="by.large_peti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728" y="3883100"/>
            <a:ext cx="546032" cy="546032"/>
          </a:xfrm>
          <a:prstGeom prst="rect">
            <a:avLst/>
          </a:prstGeom>
        </p:spPr>
      </p:pic>
      <p:pic>
        <p:nvPicPr>
          <p:cNvPr id="13" name="12 Imagen" descr="by-nc-sa.eu_peti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16" y="4857760"/>
            <a:ext cx="1428760" cy="49643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00034" y="1571612"/>
            <a:ext cx="8143900" cy="235745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es-ES" sz="5400" b="1" dirty="0" smtClean="0">
                <a:solidFill>
                  <a:srgbClr val="096712"/>
                </a:solidFill>
                <a:latin typeface="Calibri" pitchFamily="34" charset="0"/>
                <a:cs typeface="Arial" pitchFamily="34" charset="0"/>
              </a:rPr>
              <a:t>Búsqueda de Objetos de Aprendizaje</a:t>
            </a:r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504000" y="6215082"/>
            <a:ext cx="8143900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endParaRPr lang="es-ES" sz="2000" dirty="0" smtClean="0">
              <a:latin typeface="Calibri" pitchFamily="34" charset="0"/>
            </a:endParaRPr>
          </a:p>
        </p:txBody>
      </p:sp>
      <p:pic>
        <p:nvPicPr>
          <p:cNvPr id="10242" name="Picture 2" descr="C:\Documents and Settings\Administrador\Mis documentos\Dropbox\Doctorado\Material\Utils\Presentation_Template\Slideshows Icons\LO_green_search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3857628"/>
            <a:ext cx="1663847" cy="159384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Subtítulo"/>
          <p:cNvSpPr txBox="1">
            <a:spLocks/>
          </p:cNvSpPr>
          <p:nvPr/>
        </p:nvSpPr>
        <p:spPr>
          <a:xfrm>
            <a:off x="468000" y="1000108"/>
            <a:ext cx="8390280" cy="550072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514350" indent="-514350">
              <a:spcBef>
                <a:spcPts val="42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s-ES" sz="2800" dirty="0" smtClean="0">
                <a:latin typeface="Calibri" pitchFamily="34" charset="0"/>
              </a:rPr>
              <a:t>Características de los objetos de aprendizaje</a:t>
            </a:r>
            <a:endParaRPr lang="es-ES" sz="2800" b="1" dirty="0" smtClean="0">
              <a:latin typeface="Calibri" pitchFamily="34" charset="0"/>
            </a:endParaRPr>
          </a:p>
          <a:p>
            <a:pPr marL="914400" lvl="1" indent="-45720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s-ES" sz="2800" dirty="0" smtClean="0">
                <a:latin typeface="Calibri" pitchFamily="34" charset="0"/>
              </a:rPr>
              <a:t>Recursos </a:t>
            </a:r>
            <a:r>
              <a:rPr lang="es-ES" sz="2800" b="1" dirty="0" smtClean="0">
                <a:latin typeface="Calibri" pitchFamily="34" charset="0"/>
              </a:rPr>
              <a:t>educativos </a:t>
            </a:r>
            <a:r>
              <a:rPr lang="es-ES" sz="2800" dirty="0" smtClean="0">
                <a:latin typeface="Calibri" pitchFamily="34" charset="0"/>
              </a:rPr>
              <a:t>digitales</a:t>
            </a:r>
          </a:p>
          <a:p>
            <a:pPr marL="914400" lvl="1" indent="-45720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s-ES" sz="2800" b="1" dirty="0" smtClean="0">
                <a:latin typeface="Calibri" pitchFamily="34" charset="0"/>
              </a:rPr>
              <a:t>Autocontenidos</a:t>
            </a:r>
            <a:r>
              <a:rPr lang="es-ES" sz="2800" dirty="0" smtClean="0">
                <a:latin typeface="Calibri" pitchFamily="34" charset="0"/>
              </a:rPr>
              <a:t> (autónomos)</a:t>
            </a:r>
          </a:p>
          <a:p>
            <a:pPr marL="914400" lvl="1" indent="-45720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s-ES" sz="2800" b="1" dirty="0" smtClean="0">
                <a:latin typeface="Calibri" pitchFamily="34" charset="0"/>
              </a:rPr>
              <a:t>Reusables</a:t>
            </a:r>
            <a:r>
              <a:rPr lang="es-ES" sz="2800" dirty="0" smtClean="0">
                <a:latin typeface="Calibri" pitchFamily="34" charset="0"/>
              </a:rPr>
              <a:t> (generalmente pequeños)</a:t>
            </a:r>
          </a:p>
          <a:p>
            <a:pPr marL="914400" lvl="1" indent="-45720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s-ES" sz="2800" dirty="0" smtClean="0">
                <a:latin typeface="Calibri" pitchFamily="34" charset="0"/>
              </a:rPr>
              <a:t>Etiquetados con </a:t>
            </a:r>
            <a:r>
              <a:rPr lang="es-ES" sz="2800" b="1" dirty="0" smtClean="0">
                <a:latin typeface="Calibri" pitchFamily="34" charset="0"/>
              </a:rPr>
              <a:t>metadatos</a:t>
            </a:r>
          </a:p>
          <a:p>
            <a:pPr marL="914400" lvl="1" indent="-45720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s-ES" sz="2800" dirty="0" smtClean="0">
                <a:latin typeface="Calibri" pitchFamily="34" charset="0"/>
              </a:rPr>
              <a:t>Generalmente construidos conforme a </a:t>
            </a:r>
            <a:br>
              <a:rPr lang="es-ES" sz="2800" dirty="0" smtClean="0">
                <a:latin typeface="Calibri" pitchFamily="34" charset="0"/>
              </a:rPr>
            </a:br>
            <a:r>
              <a:rPr lang="es-ES" sz="2800" b="1" dirty="0" smtClean="0">
                <a:latin typeface="Calibri" pitchFamily="34" charset="0"/>
              </a:rPr>
              <a:t>estándares de e-Learning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143932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  <a:ea typeface="+mj-ea"/>
                <a:cs typeface="+mj-cs"/>
              </a:rPr>
              <a:t>Objetos de aprendizaje (OAs)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Subtítulo"/>
          <p:cNvSpPr txBox="1">
            <a:spLocks/>
          </p:cNvSpPr>
          <p:nvPr/>
        </p:nvSpPr>
        <p:spPr>
          <a:xfrm>
            <a:off x="468000" y="1000108"/>
            <a:ext cx="8390280" cy="550072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514350" indent="-514350">
              <a:spcBef>
                <a:spcPts val="150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Existen multitud de plataformas en Internet donde </a:t>
            </a:r>
            <a:r>
              <a:rPr lang="es-ES" sz="2600" b="1" dirty="0" smtClean="0">
                <a:latin typeface="Calibri" pitchFamily="34" charset="0"/>
              </a:rPr>
              <a:t>buscar</a:t>
            </a:r>
            <a:r>
              <a:rPr lang="es-ES" sz="2600" dirty="0" smtClean="0">
                <a:latin typeface="Calibri" pitchFamily="34" charset="0"/>
              </a:rPr>
              <a:t> y </a:t>
            </a:r>
            <a:r>
              <a:rPr lang="es-ES" sz="2600" b="1" dirty="0" smtClean="0">
                <a:latin typeface="Calibri" pitchFamily="34" charset="0"/>
              </a:rPr>
              <a:t>descargar</a:t>
            </a:r>
            <a:r>
              <a:rPr lang="es-ES" sz="2600" dirty="0" smtClean="0">
                <a:latin typeface="Calibri" pitchFamily="34" charset="0"/>
              </a:rPr>
              <a:t> recursos educativos y </a:t>
            </a:r>
            <a:r>
              <a:rPr lang="es-ES" sz="2600" b="1" dirty="0" smtClean="0">
                <a:latin typeface="Calibri" pitchFamily="34" charset="0"/>
              </a:rPr>
              <a:t>objetos de aprendizaje </a:t>
            </a:r>
            <a:r>
              <a:rPr lang="es-ES" sz="2600" dirty="0" smtClean="0">
                <a:latin typeface="Calibri" pitchFamily="34" charset="0"/>
              </a:rPr>
              <a:t>libres</a:t>
            </a:r>
            <a:r>
              <a:rPr lang="es-ES" sz="2600" b="1" dirty="0" smtClean="0">
                <a:latin typeface="Calibri" pitchFamily="34" charset="0"/>
              </a:rPr>
              <a:t> </a:t>
            </a:r>
            <a:r>
              <a:rPr lang="es-ES" sz="2600" dirty="0" smtClean="0">
                <a:latin typeface="Calibri" pitchFamily="34" charset="0"/>
              </a:rPr>
              <a:t>de forma gratuita</a:t>
            </a:r>
          </a:p>
          <a:p>
            <a:pPr marL="514350" indent="-514350">
              <a:spcBef>
                <a:spcPts val="150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Muchos repositorios permiten búsquedas mediante </a:t>
            </a:r>
            <a:r>
              <a:rPr lang="es-ES" sz="2600" b="1" dirty="0" smtClean="0">
                <a:latin typeface="Calibri" pitchFamily="34" charset="0"/>
              </a:rPr>
              <a:t>metadatos </a:t>
            </a:r>
            <a:r>
              <a:rPr lang="es-ES" sz="2600" dirty="0" smtClean="0">
                <a:latin typeface="Calibri" pitchFamily="34" charset="0"/>
              </a:rPr>
              <a:t>y filtrado por tipo de</a:t>
            </a:r>
            <a:r>
              <a:rPr lang="es-ES" sz="2600" b="1" dirty="0" smtClean="0">
                <a:latin typeface="Calibri" pitchFamily="34" charset="0"/>
              </a:rPr>
              <a:t> licencia</a:t>
            </a:r>
          </a:p>
          <a:p>
            <a:pPr marL="514350" indent="-514350">
              <a:spcBef>
                <a:spcPts val="150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Algunas plataformas también ofrecen herramientas de autor para </a:t>
            </a:r>
            <a:r>
              <a:rPr lang="es-ES" sz="2600" b="1" dirty="0" smtClean="0">
                <a:latin typeface="Calibri" pitchFamily="34" charset="0"/>
              </a:rPr>
              <a:t>crear</a:t>
            </a:r>
            <a:r>
              <a:rPr lang="es-ES" sz="2600" dirty="0" smtClean="0">
                <a:latin typeface="Calibri" pitchFamily="34" charset="0"/>
              </a:rPr>
              <a:t> contenidos</a:t>
            </a:r>
          </a:p>
          <a:p>
            <a:pPr marL="514350" indent="-514350">
              <a:spcBef>
                <a:spcPts val="150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Hay muchos repositorios de carácter general (no educativos) que permiten buscar </a:t>
            </a:r>
            <a:r>
              <a:rPr lang="es-ES" sz="2600" b="1" dirty="0" smtClean="0">
                <a:latin typeface="Calibri" pitchFamily="34" charset="0"/>
              </a:rPr>
              <a:t>recursos con licencias libres</a:t>
            </a:r>
            <a:r>
              <a:rPr lang="es-ES" sz="2600" dirty="0" smtClean="0">
                <a:latin typeface="Calibri" pitchFamily="34" charset="0"/>
              </a:rPr>
              <a:t>: Flickr, Google Imágenes, YouTube, SoundCloud, </a:t>
            </a:r>
            <a:r>
              <a:rPr lang="en-GB" sz="2600" dirty="0" smtClean="0">
                <a:latin typeface="Calibri" pitchFamily="34" charset="0"/>
              </a:rPr>
              <a:t>Wikimedia Commons, Europeana, etc</a:t>
            </a:r>
            <a:r>
              <a:rPr lang="en-GB" sz="2400" dirty="0" smtClean="0">
                <a:latin typeface="Calibri" pitchFamily="34" charset="0"/>
              </a:rPr>
              <a:t>.</a:t>
            </a:r>
            <a:endParaRPr lang="es-ES" sz="2400" dirty="0" smtClean="0">
              <a:latin typeface="Calibri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Repositorios de contenidos abiertos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Agrega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http://agrega.educacion.es  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263822"/>
            <a:ext cx="9144000" cy="5594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600" b="1" dirty="0" smtClean="0">
                <a:solidFill>
                  <a:srgbClr val="096712"/>
                </a:solidFill>
                <a:latin typeface="Calibri" pitchFamily="34" charset="0"/>
              </a:rPr>
              <a:t>p</a:t>
            </a:r>
            <a:r>
              <a:rPr lang="en-GB" sz="4000" b="1" baseline="8000" dirty="0" smtClean="0">
                <a:solidFill>
                  <a:srgbClr val="096712"/>
                </a:solidFill>
                <a:latin typeface="Calibri" pitchFamily="34" charset="0"/>
              </a:rPr>
              <a:t>rocomún</a:t>
            </a:r>
            <a:endParaRPr lang="es-ES" sz="4000" b="1" baseline="8000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http://procomun.educalab.es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82"/>
            <a:ext cx="9144000" cy="571501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MERLOT</a:t>
            </a:r>
            <a:endParaRPr lang="es-ES" sz="3200" b="1" baseline="8000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http://www.merlot.org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4423"/>
            <a:ext cx="9144000" cy="564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OER Commons</a:t>
            </a:r>
            <a:endParaRPr lang="es-ES" sz="3200" b="1" baseline="8000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http://www.oercommons.org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42984"/>
            <a:ext cx="914400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869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LRE (Learning Resource Exchange)</a:t>
            </a:r>
            <a:endParaRPr lang="es-ES" sz="3200" b="1" baseline="8000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http://lreforschools.eun.org  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1142984"/>
            <a:ext cx="9144032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Go-Lab</a:t>
            </a:r>
            <a:endParaRPr lang="es-ES" sz="3200" b="1" baseline="8000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</a:t>
            </a:r>
            <a:r>
              <a:rPr lang="en-US" sz="2400" b="1" dirty="0">
                <a:latin typeface="Calibri" pitchFamily="34" charset="0"/>
              </a:rPr>
              <a:t>://</a:t>
            </a:r>
            <a:r>
              <a:rPr lang="en-US" sz="2400" b="1" dirty="0" smtClean="0">
                <a:latin typeface="Calibri" pitchFamily="34" charset="0"/>
              </a:rPr>
              <a:t>www.golabz.eu  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42984"/>
            <a:ext cx="9143999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263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PhET</a:t>
            </a:r>
            <a:endParaRPr lang="es-ES" sz="3200" b="1" baseline="8000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s-ES" sz="2400" b="1" dirty="0">
                <a:latin typeface="Calibri" pitchFamily="34" charset="0"/>
              </a:rPr>
              <a:t>https://</a:t>
            </a:r>
            <a:r>
              <a:rPr lang="es-ES" sz="2400" b="1" dirty="0" smtClean="0">
                <a:latin typeface="Calibri" pitchFamily="34" charset="0"/>
              </a:rPr>
              <a:t>phet.colorado.edu</a:t>
            </a:r>
            <a:endParaRPr lang="en-US" sz="2400" b="1" dirty="0" smtClean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589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133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ViSH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http://vishub.org   </a:t>
            </a: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000"/>
            <a:ext cx="9144000" cy="5724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EducaInternet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http://educainternet.es 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83"/>
            <a:ext cx="9144000" cy="5715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086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Subtítulo"/>
          <p:cNvSpPr txBox="1">
            <a:spLocks/>
          </p:cNvSpPr>
          <p:nvPr/>
        </p:nvSpPr>
        <p:spPr>
          <a:xfrm>
            <a:off x="468000" y="1000108"/>
            <a:ext cx="8390280" cy="550072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514350" indent="-514350">
              <a:spcAft>
                <a:spcPts val="600"/>
              </a:spcAft>
              <a:buFont typeface="Wingdings" pitchFamily="2" charset="2"/>
              <a:buChar char="C"/>
            </a:pPr>
            <a:r>
              <a:rPr lang="es-ES" sz="2600" dirty="0" smtClean="0">
                <a:latin typeface="Calibri" pitchFamily="34" charset="0"/>
              </a:rPr>
              <a:t>Facilitan la </a:t>
            </a:r>
            <a:r>
              <a:rPr lang="es-ES" sz="2600" b="1" dirty="0" smtClean="0">
                <a:latin typeface="Calibri" pitchFamily="34" charset="0"/>
              </a:rPr>
              <a:t>reutilización</a:t>
            </a:r>
            <a:r>
              <a:rPr lang="es-ES" sz="2600" dirty="0" smtClean="0">
                <a:latin typeface="Calibri" pitchFamily="34" charset="0"/>
              </a:rPr>
              <a:t> de recursos educativos</a:t>
            </a:r>
            <a:endParaRPr lang="es-ES" sz="2600" b="1" dirty="0" smtClean="0">
              <a:latin typeface="Calibri" pitchFamily="34" charset="0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400" dirty="0" smtClean="0">
                <a:latin typeface="Calibri" pitchFamily="34" charset="0"/>
              </a:rPr>
              <a:t>Diseñados para ser reutilizados </a:t>
            </a:r>
            <a:r>
              <a:rPr lang="es-ES" sz="2400" dirty="0" smtClean="0">
                <a:solidFill>
                  <a:srgbClr val="808080"/>
                </a:solidFill>
                <a:latin typeface="Calibri" pitchFamily="34" charset="0"/>
              </a:rPr>
              <a:t>(pequeños, autónomos, …)</a:t>
            </a:r>
          </a:p>
          <a:p>
            <a:pPr marL="914400" lvl="1" indent="-457200">
              <a:spcBef>
                <a:spcPts val="9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400" b="1" dirty="0" smtClean="0">
                <a:latin typeface="Calibri" pitchFamily="34" charset="0"/>
              </a:rPr>
              <a:t>Interoperables</a:t>
            </a:r>
            <a:r>
              <a:rPr lang="es-ES" sz="2400" dirty="0" smtClean="0">
                <a:latin typeface="Calibri" pitchFamily="34" charset="0"/>
              </a:rPr>
              <a:t> </a:t>
            </a:r>
            <a:r>
              <a:rPr lang="es-ES" sz="2400" dirty="0" smtClean="0">
                <a:solidFill>
                  <a:srgbClr val="808080"/>
                </a:solidFill>
                <a:latin typeface="Calibri" pitchFamily="34" charset="0"/>
              </a:rPr>
              <a:t>(estándares de e-Learning)</a:t>
            </a:r>
          </a:p>
          <a:p>
            <a:pPr marL="914400" lvl="1" indent="-457200">
              <a:spcBef>
                <a:spcPts val="900"/>
              </a:spcBef>
              <a:spcAft>
                <a:spcPts val="700"/>
              </a:spcAft>
              <a:buFont typeface="Arial" pitchFamily="34" charset="0"/>
              <a:buChar char="•"/>
            </a:pPr>
            <a:r>
              <a:rPr lang="es-ES" sz="2400" dirty="0" smtClean="0">
                <a:latin typeface="Calibri" pitchFamily="34" charset="0"/>
              </a:rPr>
              <a:t>Se pueden </a:t>
            </a:r>
            <a:r>
              <a:rPr lang="es-ES" sz="2400" b="1" dirty="0" smtClean="0">
                <a:latin typeface="Calibri" pitchFamily="34" charset="0"/>
              </a:rPr>
              <a:t>adaptar y combinar </a:t>
            </a:r>
            <a:r>
              <a:rPr lang="es-ES" sz="2400" dirty="0" smtClean="0">
                <a:latin typeface="Calibri" pitchFamily="34" charset="0"/>
              </a:rPr>
              <a:t>empleando herramientas de creación de contenidos</a:t>
            </a:r>
          </a:p>
          <a:p>
            <a:pPr marL="457200" indent="-457200">
              <a:spcBef>
                <a:spcPts val="900"/>
              </a:spcBef>
              <a:spcAft>
                <a:spcPts val="900"/>
              </a:spcAft>
              <a:buFont typeface="Wingdings" pitchFamily="2" charset="2"/>
              <a:buChar char="C"/>
            </a:pPr>
            <a:r>
              <a:rPr lang="es-ES" sz="2600" dirty="0" smtClean="0">
                <a:latin typeface="Calibri" pitchFamily="34" charset="0"/>
              </a:rPr>
              <a:t>Minimizan el </a:t>
            </a:r>
            <a:r>
              <a:rPr lang="es-ES" sz="2600" b="1" dirty="0" smtClean="0">
                <a:latin typeface="Calibri" pitchFamily="34" charset="0"/>
              </a:rPr>
              <a:t>coste</a:t>
            </a:r>
            <a:r>
              <a:rPr lang="es-ES" sz="2600" dirty="0" smtClean="0">
                <a:latin typeface="Calibri" pitchFamily="34" charset="0"/>
              </a:rPr>
              <a:t> de producción</a:t>
            </a:r>
            <a:endParaRPr lang="es-ES" sz="2600" b="1" dirty="0" smtClean="0">
              <a:latin typeface="Calibri" pitchFamily="34" charset="0"/>
            </a:endParaRPr>
          </a:p>
          <a:p>
            <a:pPr marL="457200" indent="-457200">
              <a:spcBef>
                <a:spcPts val="900"/>
              </a:spcBef>
              <a:spcAft>
                <a:spcPts val="900"/>
              </a:spcAft>
              <a:buFont typeface="Wingdings" pitchFamily="2" charset="2"/>
              <a:buChar char="C"/>
            </a:pPr>
            <a:r>
              <a:rPr lang="es-ES" sz="2600" dirty="0" smtClean="0">
                <a:latin typeface="Calibri" pitchFamily="34" charset="0"/>
              </a:rPr>
              <a:t>Ahorro de </a:t>
            </a:r>
            <a:r>
              <a:rPr lang="es-ES" sz="2600" b="1" dirty="0" smtClean="0">
                <a:latin typeface="Calibri" pitchFamily="34" charset="0"/>
              </a:rPr>
              <a:t>tiempo</a:t>
            </a:r>
          </a:p>
          <a:p>
            <a:pPr marL="457200" indent="-457200">
              <a:spcBef>
                <a:spcPts val="900"/>
              </a:spcBef>
              <a:spcAft>
                <a:spcPts val="900"/>
              </a:spcAft>
              <a:buFont typeface="Wingdings" pitchFamily="2" charset="2"/>
              <a:buChar char="C"/>
            </a:pPr>
            <a:r>
              <a:rPr lang="es-ES" sz="2600" dirty="0" smtClean="0">
                <a:latin typeface="Calibri" pitchFamily="34" charset="0"/>
              </a:rPr>
              <a:t>Pueden mejorar la </a:t>
            </a:r>
            <a:r>
              <a:rPr lang="es-ES" sz="2600" b="1" dirty="0" smtClean="0">
                <a:latin typeface="Calibri" pitchFamily="34" charset="0"/>
              </a:rPr>
              <a:t>calidad </a:t>
            </a:r>
            <a:r>
              <a:rPr lang="es-ES" sz="2600" dirty="0" smtClean="0">
                <a:latin typeface="Calibri" pitchFamily="34" charset="0"/>
              </a:rPr>
              <a:t>de las experiencias de aprendizaje </a:t>
            </a:r>
            <a:r>
              <a:rPr lang="es-ES" sz="2400" dirty="0" smtClean="0">
                <a:solidFill>
                  <a:srgbClr val="808080"/>
                </a:solidFill>
                <a:latin typeface="Calibri" pitchFamily="34" charset="0"/>
              </a:rPr>
              <a:t>(objetos interactivos)</a:t>
            </a:r>
          </a:p>
          <a:p>
            <a:pPr marL="457200" indent="-457200">
              <a:spcBef>
                <a:spcPts val="900"/>
              </a:spcBef>
              <a:spcAft>
                <a:spcPts val="900"/>
              </a:spcAft>
              <a:buFont typeface="Wingdings" pitchFamily="2" charset="2"/>
              <a:buChar char="C"/>
            </a:pPr>
            <a:r>
              <a:rPr lang="es-ES" sz="2400" dirty="0" smtClean="0">
                <a:latin typeface="Calibri" pitchFamily="34" charset="0"/>
              </a:rPr>
              <a:t>Mayor nivel de </a:t>
            </a:r>
            <a:r>
              <a:rPr lang="es-ES" sz="2400" b="1" dirty="0" smtClean="0">
                <a:latin typeface="Calibri" pitchFamily="34" charset="0"/>
              </a:rPr>
              <a:t>seguimiento</a:t>
            </a:r>
            <a:r>
              <a:rPr lang="es-ES" sz="2400" dirty="0" smtClean="0">
                <a:latin typeface="Calibri" pitchFamily="34" charset="0"/>
              </a:rPr>
              <a:t> de las interacciones de los usuarios con los contenidos</a:t>
            </a:r>
            <a:endParaRPr lang="es-ES" sz="2400" b="1" dirty="0" smtClean="0">
              <a:latin typeface="Calibri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143932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  <a:ea typeface="+mj-ea"/>
                <a:cs typeface="+mj-cs"/>
              </a:rPr>
              <a:t>Beneficios de los Objetos de aprendizaje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Games for Change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>
                <a:latin typeface="Calibri" pitchFamily="34" charset="0"/>
              </a:rPr>
              <a:t>http://www.gamesforchange.org   </a:t>
            </a:r>
            <a:endParaRPr lang="en-US" sz="2400" b="1" dirty="0" smtClean="0">
              <a:latin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68760"/>
            <a:ext cx="9144000" cy="5589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396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Google Imágenes</a:t>
            </a:r>
            <a:endParaRPr lang="es-ES" sz="2600" dirty="0">
              <a:solidFill>
                <a:srgbClr val="C0C0C0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http://www.google.es/imghp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415" y="1214422"/>
            <a:ext cx="8448865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453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YouTube</a:t>
            </a:r>
            <a:endParaRPr lang="es-ES" sz="2600" dirty="0">
              <a:solidFill>
                <a:srgbClr val="C0C0C0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>
                <a:latin typeface="Calibri" pitchFamily="34" charset="0"/>
              </a:rPr>
              <a:t>http://www.youtube.com</a:t>
            </a:r>
            <a:endParaRPr lang="en-US" sz="2400" b="1" dirty="0" smtClean="0">
              <a:latin typeface="Calibri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42983"/>
            <a:ext cx="9143999" cy="5715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SoundCloud</a:t>
            </a:r>
            <a:endParaRPr lang="es-ES" sz="2600" dirty="0">
              <a:solidFill>
                <a:srgbClr val="C0C0C0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>
                <a:latin typeface="Calibri" pitchFamily="34" charset="0"/>
              </a:rPr>
              <a:t>http://soundcloud.com</a:t>
            </a:r>
            <a:endParaRPr lang="en-US" sz="2400" b="1" dirty="0" smtClean="0">
              <a:latin typeface="Calibri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96753"/>
            <a:ext cx="9143999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878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Wikimedia Commons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http://commons.wikimedia.org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82"/>
            <a:ext cx="9144000" cy="57424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Europeana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http://europeana.eu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214422"/>
            <a:ext cx="9144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Search CC (Creative Commons)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http://search.creativecommons.org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00034" y="1571612"/>
            <a:ext cx="8143900" cy="235745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es-ES" sz="5400" b="1" dirty="0" smtClean="0">
                <a:solidFill>
                  <a:srgbClr val="096712"/>
                </a:solidFill>
                <a:latin typeface="Calibri" pitchFamily="34" charset="0"/>
                <a:cs typeface="Arial" pitchFamily="34" charset="0"/>
              </a:rPr>
              <a:t>Creación de Objetos de Aprendizaje</a:t>
            </a:r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504000" y="6215082"/>
            <a:ext cx="8143900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endParaRPr lang="es-ES" sz="2000" dirty="0" smtClean="0">
              <a:latin typeface="Calibri" pitchFamily="34" charset="0"/>
            </a:endParaRPr>
          </a:p>
        </p:txBody>
      </p:sp>
      <p:pic>
        <p:nvPicPr>
          <p:cNvPr id="11266" name="Picture 2" descr="C:\Documents and Settings\Administrador\Mis documentos\Dropbox\Doctorado\Material\Utils\Presentation_Template\Slideshows Icons\LO_orange_buil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3786190"/>
            <a:ext cx="1713659" cy="164623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Subtítulo"/>
          <p:cNvSpPr txBox="1">
            <a:spLocks/>
          </p:cNvSpPr>
          <p:nvPr/>
        </p:nvSpPr>
        <p:spPr>
          <a:xfrm>
            <a:off x="468000" y="1000108"/>
            <a:ext cx="8390280" cy="550072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514350" indent="-514350">
              <a:spcBef>
                <a:spcPts val="1200"/>
              </a:spcBef>
              <a:spcAft>
                <a:spcPts val="1400"/>
              </a:spcAft>
              <a:buFont typeface="Wingdings" pitchFamily="2" charset="2"/>
              <a:buChar char="§"/>
            </a:pPr>
            <a:r>
              <a:rPr lang="es-ES" sz="2400" dirty="0" smtClean="0">
                <a:latin typeface="Calibri" pitchFamily="34" charset="0"/>
              </a:rPr>
              <a:t>Permiten </a:t>
            </a:r>
            <a:r>
              <a:rPr lang="es-ES" sz="2400" b="1" dirty="0" smtClean="0">
                <a:latin typeface="Calibri" pitchFamily="34" charset="0"/>
              </a:rPr>
              <a:t>crear recursos educativos </a:t>
            </a:r>
            <a:r>
              <a:rPr lang="es-ES" sz="2400" dirty="0" smtClean="0">
                <a:latin typeface="Calibri" pitchFamily="34" charset="0"/>
              </a:rPr>
              <a:t>y objetos de aprendizaje sin necesidad de conocimientos técnicos avanzados</a:t>
            </a:r>
          </a:p>
          <a:p>
            <a:pPr marL="514350" indent="-514350">
              <a:spcBef>
                <a:spcPts val="1200"/>
              </a:spcBef>
              <a:spcAft>
                <a:spcPts val="1400"/>
              </a:spcAft>
              <a:buFont typeface="Wingdings" pitchFamily="2" charset="2"/>
              <a:buChar char="§"/>
            </a:pPr>
            <a:r>
              <a:rPr lang="es-ES" sz="2400" dirty="0" smtClean="0">
                <a:latin typeface="Calibri" pitchFamily="34" charset="0"/>
              </a:rPr>
              <a:t>Combinan e </a:t>
            </a:r>
            <a:r>
              <a:rPr lang="es-ES" sz="2400" b="1" dirty="0" smtClean="0">
                <a:latin typeface="Calibri" pitchFamily="34" charset="0"/>
              </a:rPr>
              <a:t>integran contenidos </a:t>
            </a:r>
            <a:r>
              <a:rPr lang="es-ES" sz="2400" dirty="0" smtClean="0">
                <a:latin typeface="Calibri" pitchFamily="34" charset="0"/>
              </a:rPr>
              <a:t>generados desde la herramienta con materiales existentes</a:t>
            </a:r>
          </a:p>
          <a:p>
            <a:pPr marL="514350" indent="-514350">
              <a:spcBef>
                <a:spcPts val="1200"/>
              </a:spcBef>
              <a:spcAft>
                <a:spcPts val="1400"/>
              </a:spcAft>
              <a:buFont typeface="Wingdings" pitchFamily="2" charset="2"/>
              <a:buChar char="§"/>
            </a:pPr>
            <a:r>
              <a:rPr lang="es-ES" sz="2400" dirty="0" smtClean="0">
                <a:latin typeface="Calibri" pitchFamily="34" charset="0"/>
              </a:rPr>
              <a:t>Suelen permitir la definición de los </a:t>
            </a:r>
            <a:r>
              <a:rPr lang="es-ES" sz="2400" b="1" dirty="0" smtClean="0">
                <a:latin typeface="Calibri" pitchFamily="34" charset="0"/>
              </a:rPr>
              <a:t>metadatos</a:t>
            </a:r>
            <a:r>
              <a:rPr lang="es-ES" sz="2400" dirty="0" smtClean="0">
                <a:latin typeface="Calibri" pitchFamily="34" charset="0"/>
              </a:rPr>
              <a:t> desde una interfaz gráfica</a:t>
            </a:r>
          </a:p>
          <a:p>
            <a:pPr marL="514350" indent="-514350">
              <a:spcBef>
                <a:spcPts val="1200"/>
              </a:spcBef>
              <a:spcAft>
                <a:spcPts val="1400"/>
              </a:spcAft>
              <a:buFont typeface="Wingdings" pitchFamily="2" charset="2"/>
              <a:buChar char="§"/>
            </a:pPr>
            <a:r>
              <a:rPr lang="es-ES" sz="2400" dirty="0" smtClean="0">
                <a:latin typeface="Calibri" pitchFamily="34" charset="0"/>
              </a:rPr>
              <a:t>Normalmente, los recursos creados pueden </a:t>
            </a:r>
            <a:r>
              <a:rPr lang="es-ES" sz="2400" b="1" dirty="0" smtClean="0">
                <a:latin typeface="Calibri" pitchFamily="34" charset="0"/>
              </a:rPr>
              <a:t>exportarse</a:t>
            </a:r>
            <a:r>
              <a:rPr lang="es-ES" sz="2400" dirty="0" smtClean="0">
                <a:latin typeface="Calibri" pitchFamily="34" charset="0"/>
              </a:rPr>
              <a:t> a formatos estándar de e-Learning (paquetes SCORM, ficheros IMS QTI, …) o como aplicaciones web </a:t>
            </a:r>
            <a:r>
              <a:rPr lang="es-ES" sz="2400" b="1" dirty="0" smtClean="0">
                <a:latin typeface="Calibri" pitchFamily="34" charset="0"/>
              </a:rPr>
              <a:t>HTML5</a:t>
            </a:r>
            <a:endParaRPr lang="es-ES" sz="2400" dirty="0" smtClean="0">
              <a:latin typeface="Calibri" pitchFamily="34" charset="0"/>
            </a:endParaRPr>
          </a:p>
          <a:p>
            <a:pPr marL="514350" indent="-514350">
              <a:spcBef>
                <a:spcPts val="1200"/>
              </a:spcBef>
              <a:spcAft>
                <a:spcPts val="1400"/>
              </a:spcAft>
              <a:buFont typeface="Wingdings" pitchFamily="2" charset="2"/>
              <a:buChar char="§"/>
            </a:pPr>
            <a:r>
              <a:rPr lang="es-ES" sz="2400" b="1" dirty="0" smtClean="0">
                <a:latin typeface="Calibri" pitchFamily="34" charset="0"/>
              </a:rPr>
              <a:t>Gran variedad</a:t>
            </a:r>
            <a:r>
              <a:rPr lang="es-ES" sz="2400" dirty="0" smtClean="0">
                <a:latin typeface="Calibri" pitchFamily="34" charset="0"/>
              </a:rPr>
              <a:t> (escritorio/web, gratuitas/de pago, creación de cuestionarios, vídeos, presentaciones, juegos, …)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000" b="1" dirty="0" smtClean="0">
                <a:solidFill>
                  <a:srgbClr val="096712"/>
                </a:solidFill>
                <a:latin typeface="Calibri" pitchFamily="34" charset="0"/>
              </a:rPr>
              <a:t>Herramientas de creación de contenidos educativos</a:t>
            </a:r>
            <a:endParaRPr kumimoji="0" lang="es-ES" sz="30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Hot Potatoes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7 Imagen" descr="HotPotato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5860"/>
            <a:ext cx="9142958" cy="5572164"/>
          </a:xfrm>
          <a:prstGeom prst="rect">
            <a:avLst/>
          </a:prstGeom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http://hotpot.uvic.ca  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Subtítulo"/>
          <p:cNvSpPr txBox="1">
            <a:spLocks/>
          </p:cNvSpPr>
          <p:nvPr/>
        </p:nvSpPr>
        <p:spPr>
          <a:xfrm>
            <a:off x="468000" y="1000108"/>
            <a:ext cx="8390280" cy="550072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Wingdings" pitchFamily="2" charset="2"/>
              <a:buChar char="§"/>
            </a:pPr>
            <a:r>
              <a:rPr lang="es-ES" sz="2800" dirty="0" smtClean="0">
                <a:latin typeface="Calibri" pitchFamily="34" charset="0"/>
              </a:rPr>
              <a:t>Los objetos de aprendizaje se pueden usar con </a:t>
            </a:r>
            <a:r>
              <a:rPr lang="es-ES" sz="2800" b="1" dirty="0" smtClean="0">
                <a:latin typeface="Calibri" pitchFamily="34" charset="0"/>
              </a:rPr>
              <a:t>objetivos</a:t>
            </a:r>
            <a:r>
              <a:rPr lang="es-ES" sz="2800" dirty="0" smtClean="0">
                <a:latin typeface="Calibri" pitchFamily="34" charset="0"/>
              </a:rPr>
              <a:t> diversos y en </a:t>
            </a:r>
            <a:r>
              <a:rPr lang="es-ES" sz="2800" b="1" dirty="0" smtClean="0">
                <a:latin typeface="Calibri" pitchFamily="34" charset="0"/>
              </a:rPr>
              <a:t>contextos</a:t>
            </a:r>
            <a:r>
              <a:rPr lang="es-ES" sz="2800" dirty="0" smtClean="0">
                <a:latin typeface="Calibri" pitchFamily="34" charset="0"/>
              </a:rPr>
              <a:t> muy diferentes:</a:t>
            </a:r>
          </a:p>
          <a:p>
            <a:pPr marL="914400" lvl="1" indent="-457200"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s-ES" sz="2600" dirty="0" smtClean="0">
                <a:latin typeface="Calibri" pitchFamily="34" charset="0"/>
              </a:rPr>
              <a:t>Material de </a:t>
            </a:r>
            <a:r>
              <a:rPr lang="es-ES" sz="2600" b="1" dirty="0" smtClean="0">
                <a:latin typeface="Calibri" pitchFamily="34" charset="0"/>
              </a:rPr>
              <a:t>apoyo</a:t>
            </a:r>
            <a:r>
              <a:rPr lang="es-ES" sz="2600" dirty="0" smtClean="0">
                <a:latin typeface="Calibri" pitchFamily="34" charset="0"/>
              </a:rPr>
              <a:t> para las </a:t>
            </a:r>
            <a:r>
              <a:rPr lang="es-ES" sz="2600" b="1" dirty="0" smtClean="0">
                <a:latin typeface="Calibri" pitchFamily="34" charset="0"/>
              </a:rPr>
              <a:t>clases presenciales</a:t>
            </a:r>
          </a:p>
          <a:p>
            <a:pPr marL="914400" lvl="1" indent="-457200"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s-ES" sz="2600" dirty="0" smtClean="0">
                <a:latin typeface="Calibri" pitchFamily="34" charset="0"/>
              </a:rPr>
              <a:t>Actividades </a:t>
            </a:r>
            <a:r>
              <a:rPr lang="es-ES" sz="2600" b="1" dirty="0" smtClean="0">
                <a:latin typeface="Calibri" pitchFamily="34" charset="0"/>
              </a:rPr>
              <a:t>interactivas</a:t>
            </a:r>
            <a:r>
              <a:rPr lang="es-ES" sz="2600" dirty="0" smtClean="0">
                <a:latin typeface="Calibri" pitchFamily="34" charset="0"/>
              </a:rPr>
              <a:t> para los alumnos </a:t>
            </a:r>
            <a:br>
              <a:rPr lang="es-ES" sz="2600" dirty="0" smtClean="0">
                <a:latin typeface="Calibri" pitchFamily="34" charset="0"/>
              </a:rPr>
            </a:br>
            <a:r>
              <a:rPr lang="es-ES" sz="2600" dirty="0" smtClean="0">
                <a:latin typeface="Calibri" pitchFamily="34" charset="0"/>
              </a:rPr>
              <a:t>(evaluables o no)</a:t>
            </a:r>
            <a:endParaRPr lang="es-ES" sz="2600" dirty="0" smtClean="0">
              <a:solidFill>
                <a:srgbClr val="808080"/>
              </a:solidFill>
              <a:latin typeface="Calibri" pitchFamily="34" charset="0"/>
            </a:endParaRPr>
          </a:p>
          <a:p>
            <a:pPr marL="914400" lvl="1" indent="-457200"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s-ES" sz="2600" dirty="0" smtClean="0">
                <a:latin typeface="Calibri" pitchFamily="34" charset="0"/>
              </a:rPr>
              <a:t>Contenidos con mayor grado de </a:t>
            </a:r>
            <a:r>
              <a:rPr lang="es-ES" sz="2600" b="1" dirty="0" smtClean="0">
                <a:latin typeface="Calibri" pitchFamily="34" charset="0"/>
              </a:rPr>
              <a:t>seguimiento </a:t>
            </a:r>
            <a:r>
              <a:rPr lang="es-ES" sz="2600" dirty="0" smtClean="0">
                <a:latin typeface="Calibri" pitchFamily="34" charset="0"/>
              </a:rPr>
              <a:t>en EVAs (Entornos Virtuales de Aprendizaje)</a:t>
            </a:r>
          </a:p>
          <a:p>
            <a:pPr marL="914400" lvl="1" indent="-457200"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s-ES" sz="2600" dirty="0" smtClean="0">
                <a:latin typeface="Calibri" pitchFamily="34" charset="0"/>
              </a:rPr>
              <a:t>Recursos para </a:t>
            </a:r>
            <a:r>
              <a:rPr lang="es-ES" sz="2600" b="1" dirty="0" smtClean="0">
                <a:latin typeface="Calibri" pitchFamily="34" charset="0"/>
              </a:rPr>
              <a:t>aprendizaje autodidacta </a:t>
            </a:r>
            <a:endParaRPr lang="es-ES" sz="2400" dirty="0" smtClean="0">
              <a:solidFill>
                <a:srgbClr val="808080"/>
              </a:solidFill>
              <a:latin typeface="Calibri" pitchFamily="34" charset="0"/>
            </a:endParaRPr>
          </a:p>
          <a:p>
            <a:pPr marL="914400" lvl="1" indent="-457200"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s-ES" sz="2600" dirty="0" smtClean="0">
                <a:latin typeface="Calibri" pitchFamily="34" charset="0"/>
              </a:rPr>
              <a:t>Recursos de aprendizaje para </a:t>
            </a:r>
            <a:r>
              <a:rPr lang="es-ES" sz="2600" b="1" dirty="0" smtClean="0">
                <a:latin typeface="Calibri" pitchFamily="34" charset="0"/>
              </a:rPr>
              <a:t>docencia en red</a:t>
            </a:r>
            <a:r>
              <a:rPr lang="es-ES" sz="2600" dirty="0" smtClean="0">
                <a:latin typeface="Calibri" pitchFamily="34" charset="0"/>
              </a:rPr>
              <a:t/>
            </a:r>
            <a:br>
              <a:rPr lang="es-ES" sz="2600" dirty="0" smtClean="0">
                <a:latin typeface="Calibri" pitchFamily="34" charset="0"/>
              </a:rPr>
            </a:br>
            <a:r>
              <a:rPr lang="es-ES" sz="2600" dirty="0" smtClean="0">
                <a:latin typeface="Calibri" pitchFamily="34" charset="0"/>
              </a:rPr>
              <a:t>(cursos online, MOOCs, …)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143932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  <a:ea typeface="+mj-ea"/>
                <a:cs typeface="+mj-cs"/>
              </a:rPr>
              <a:t>Uso de los Objetos de aprendizaje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Hot Potatoes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6 Imagen" descr="HotPotatoes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JClic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60"/>
            <a:ext cx="9144000" cy="5572164"/>
          </a:xfrm>
          <a:prstGeom prst="rect">
            <a:avLst/>
          </a:prstGeom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>
                <a:latin typeface="Calibri" pitchFamily="34" charset="0"/>
              </a:rPr>
              <a:t>http://</a:t>
            </a:r>
            <a:r>
              <a:rPr lang="en-US" sz="2400" b="1" dirty="0" smtClean="0">
                <a:latin typeface="Calibri" pitchFamily="34" charset="0"/>
              </a:rPr>
              <a:t>clic.xtec.cat/es/jclic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074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JClic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5"/>
            <a:ext cx="9144000" cy="6120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803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000" b="1" dirty="0" smtClean="0">
                <a:solidFill>
                  <a:srgbClr val="096712"/>
                </a:solidFill>
                <a:latin typeface="Calibri" pitchFamily="34" charset="0"/>
              </a:rPr>
              <a:t>Articulate Quizmaker</a:t>
            </a:r>
            <a:endParaRPr kumimoji="0" lang="es-ES" sz="30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000" b="1" dirty="0" smtClean="0">
                <a:latin typeface="Calibri" pitchFamily="34" charset="0"/>
              </a:rPr>
              <a:t>https://articulate.com/products/quizmaker.php   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Articulate Quizmaker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357298"/>
            <a:ext cx="635474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000" b="1" dirty="0" smtClean="0">
                <a:latin typeface="Calibri" pitchFamily="34" charset="0"/>
              </a:rPr>
              <a:t>http://articulate.com/products/quizmaker.php   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Educaplay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000" b="1" dirty="0" smtClean="0">
                <a:latin typeface="Calibri" pitchFamily="34" charset="0"/>
              </a:rPr>
              <a:t>http://www.educaplay.com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259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Educaplay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6711"/>
            <a:ext cx="9152099" cy="602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Geogebra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s-ES" sz="2400" b="1" dirty="0" smtClean="0">
                <a:latin typeface="Calibri" pitchFamily="34" charset="0"/>
              </a:rPr>
              <a:t>https</a:t>
            </a:r>
            <a:r>
              <a:rPr lang="es-ES" sz="2400" b="1" dirty="0">
                <a:latin typeface="Calibri" pitchFamily="34" charset="0"/>
              </a:rPr>
              <a:t>://</a:t>
            </a:r>
            <a:r>
              <a:rPr lang="es-ES" sz="2400" b="1" dirty="0" smtClean="0">
                <a:latin typeface="Calibri" pitchFamily="34" charset="0"/>
              </a:rPr>
              <a:t>www.geogebra.org</a:t>
            </a:r>
            <a:r>
              <a:rPr lang="en-US" sz="2400" b="1" dirty="0" smtClean="0">
                <a:latin typeface="Calibri" pitchFamily="34" charset="0"/>
              </a:rPr>
              <a:t>   </a:t>
            </a:r>
            <a:endParaRPr lang="en-US" sz="2400" b="1" dirty="0" smtClean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616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25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Geogebra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299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6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eXeLearning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http://exelearning.net   </a:t>
            </a:r>
          </a:p>
        </p:txBody>
      </p:sp>
      <p:pic>
        <p:nvPicPr>
          <p:cNvPr id="7" name="6 Imagen" descr="exe5.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74" y="1660933"/>
            <a:ext cx="6072198" cy="45541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Subtítulo"/>
          <p:cNvSpPr txBox="1">
            <a:spLocks/>
          </p:cNvSpPr>
          <p:nvPr/>
        </p:nvSpPr>
        <p:spPr>
          <a:xfrm>
            <a:off x="468000" y="1000108"/>
            <a:ext cx="8390280" cy="550072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514350" indent="-514350">
              <a:spcAft>
                <a:spcPts val="800"/>
              </a:spcAft>
              <a:buFont typeface="+mj-lt"/>
              <a:buAutoNum type="arabicPeriod"/>
            </a:pPr>
            <a:r>
              <a:rPr lang="es-ES" sz="2600" dirty="0" smtClean="0">
                <a:latin typeface="Calibri" pitchFamily="34" charset="0"/>
              </a:rPr>
              <a:t>¿Cómo se </a:t>
            </a:r>
            <a:r>
              <a:rPr lang="es-ES" sz="2600" b="1" dirty="0" smtClean="0">
                <a:latin typeface="Calibri" pitchFamily="34" charset="0"/>
              </a:rPr>
              <a:t>crean</a:t>
            </a:r>
            <a:r>
              <a:rPr lang="es-ES" sz="2600" dirty="0" smtClean="0">
                <a:latin typeface="Calibri" pitchFamily="34" charset="0"/>
              </a:rPr>
              <a:t> los objetos de aprendizaje?</a:t>
            </a:r>
          </a:p>
          <a:p>
            <a:pPr marL="914400" lvl="1" indent="-457200"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s-ES" sz="2400" dirty="0" smtClean="0">
                <a:latin typeface="Calibri" pitchFamily="34" charset="0"/>
              </a:rPr>
              <a:t>Mediante lenguajes de programación y tecnologías web </a:t>
            </a:r>
            <a:r>
              <a:rPr lang="es-ES" sz="2400" dirty="0" smtClean="0">
                <a:solidFill>
                  <a:srgbClr val="808080"/>
                </a:solidFill>
                <a:latin typeface="Calibri" pitchFamily="34" charset="0"/>
              </a:rPr>
              <a:t>(desarrolladores de software)</a:t>
            </a:r>
          </a:p>
          <a:p>
            <a:pPr marL="914400" lvl="1" indent="-457200"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s-ES" sz="2400" dirty="0" smtClean="0">
                <a:latin typeface="Calibri" pitchFamily="34" charset="0"/>
              </a:rPr>
              <a:t>Utilizando </a:t>
            </a:r>
            <a:r>
              <a:rPr lang="es-ES" sz="2400" b="1" dirty="0" smtClean="0">
                <a:latin typeface="Calibri" pitchFamily="34" charset="0"/>
              </a:rPr>
              <a:t>herramientas de creación de contenidos educativos </a:t>
            </a:r>
            <a:r>
              <a:rPr lang="es-ES" sz="2400" dirty="0" smtClean="0">
                <a:solidFill>
                  <a:srgbClr val="808080"/>
                </a:solidFill>
                <a:latin typeface="Calibri" pitchFamily="34" charset="0"/>
              </a:rPr>
              <a:t>(cualquier persona)</a:t>
            </a:r>
            <a:endParaRPr lang="es-ES" sz="2400" b="1" dirty="0" smtClean="0">
              <a:solidFill>
                <a:srgbClr val="808080"/>
              </a:solidFill>
              <a:latin typeface="Calibri" pitchFamily="34" charset="0"/>
            </a:endParaRPr>
          </a:p>
          <a:p>
            <a:pPr marL="514350" indent="-514350">
              <a:spcBef>
                <a:spcPts val="18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s-ES" sz="2600" dirty="0" smtClean="0">
                <a:latin typeface="Calibri" pitchFamily="34" charset="0"/>
              </a:rPr>
              <a:t>¿Dónde están? ¿Dónde se </a:t>
            </a:r>
            <a:r>
              <a:rPr lang="es-ES" sz="2600" b="1" dirty="0" smtClean="0">
                <a:latin typeface="Calibri" pitchFamily="34" charset="0"/>
              </a:rPr>
              <a:t>distribuyen</a:t>
            </a:r>
            <a:r>
              <a:rPr lang="es-ES" sz="2600" dirty="0" smtClean="0">
                <a:latin typeface="Calibri" pitchFamily="34" charset="0"/>
              </a:rPr>
              <a:t>?</a:t>
            </a:r>
          </a:p>
          <a:p>
            <a:pPr marL="914400" lvl="1" indent="-457200"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s-ES" sz="2400" dirty="0" smtClean="0">
                <a:latin typeface="Calibri" pitchFamily="34" charset="0"/>
              </a:rPr>
              <a:t>Repositorios de recursos educativos</a:t>
            </a:r>
          </a:p>
          <a:p>
            <a:pPr marL="914400" lvl="1" indent="-457200"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s-ES" sz="2400" dirty="0" smtClean="0">
                <a:latin typeface="Calibri" pitchFamily="34" charset="0"/>
              </a:rPr>
              <a:t>Buscadores y agregadores de contenidos</a:t>
            </a:r>
          </a:p>
          <a:p>
            <a:pPr marL="914400" lvl="1" indent="-457200"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s-ES" sz="2400" dirty="0" smtClean="0">
                <a:latin typeface="Calibri" pitchFamily="34" charset="0"/>
              </a:rPr>
              <a:t>Entornos Virtuales de Aprendizaje (EVAs): </a:t>
            </a:r>
            <a:br>
              <a:rPr lang="es-ES" sz="2400" dirty="0" smtClean="0">
                <a:latin typeface="Calibri" pitchFamily="34" charset="0"/>
              </a:rPr>
            </a:br>
            <a:r>
              <a:rPr lang="es-ES" sz="2400" dirty="0" smtClean="0">
                <a:latin typeface="Calibri" pitchFamily="34" charset="0"/>
              </a:rPr>
              <a:t>plataformas de e-</a:t>
            </a:r>
            <a:r>
              <a:rPr lang="es-ES" sz="2400" dirty="0" err="1" smtClean="0">
                <a:latin typeface="Calibri" pitchFamily="34" charset="0"/>
              </a:rPr>
              <a:t>Learning</a:t>
            </a:r>
            <a:r>
              <a:rPr lang="es-ES" sz="2400" dirty="0" smtClean="0">
                <a:latin typeface="Calibri" pitchFamily="34" charset="0"/>
              </a:rPr>
              <a:t>, LMSs (ej: Moodle), proveedores de MOOCs, etc.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143932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  <a:ea typeface="+mj-ea"/>
                <a:cs typeface="+mj-cs"/>
              </a:rPr>
              <a:t>Ciclo de vida de los Objetos de aprendizaje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eXeLearning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28694"/>
            <a:ext cx="9063082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SGAME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</a:t>
            </a:r>
            <a:r>
              <a:rPr lang="en-US" sz="2400" b="1" dirty="0">
                <a:latin typeface="Calibri" pitchFamily="34" charset="0"/>
              </a:rPr>
              <a:t>://</a:t>
            </a:r>
            <a:r>
              <a:rPr lang="en-US" sz="2400" b="1" dirty="0" smtClean="0">
                <a:latin typeface="Calibri" pitchFamily="34" charset="0"/>
              </a:rPr>
              <a:t>sgame.dit.upm.es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6166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884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SGAME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904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947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>
                <a:solidFill>
                  <a:srgbClr val="096712"/>
                </a:solidFill>
                <a:latin typeface="Calibri" pitchFamily="34" charset="0"/>
              </a:rPr>
              <a:t>Moodle </a:t>
            </a: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CodeRunner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s-ES" sz="2400" b="1" dirty="0" smtClean="0">
                <a:latin typeface="Calibri" pitchFamily="34" charset="0"/>
              </a:rPr>
              <a:t>https</a:t>
            </a:r>
            <a:r>
              <a:rPr lang="es-ES" sz="2400" b="1" dirty="0">
                <a:latin typeface="Calibri" pitchFamily="34" charset="0"/>
              </a:rPr>
              <a:t>://</a:t>
            </a:r>
            <a:r>
              <a:rPr lang="es-ES" sz="2400" b="1" dirty="0" smtClean="0">
                <a:latin typeface="Calibri" pitchFamily="34" charset="0"/>
              </a:rPr>
              <a:t>coderunner.org.nz</a:t>
            </a:r>
            <a:r>
              <a:rPr lang="en-US" sz="2400" b="1" dirty="0" smtClean="0">
                <a:latin typeface="Calibri" pitchFamily="34" charset="0"/>
              </a:rPr>
              <a:t>   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1"/>
            <a:ext cx="9144000" cy="56166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>
                <a:solidFill>
                  <a:srgbClr val="096712"/>
                </a:solidFill>
                <a:latin typeface="Calibri" pitchFamily="34" charset="0"/>
              </a:rPr>
              <a:t>Moodle </a:t>
            </a: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CodeRunner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24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ViSH Editor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http://vishub.org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5892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ViSH Editor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166831"/>
            <a:ext cx="6310314" cy="504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096712"/>
                </a:solidFill>
                <a:latin typeface="Calibri" pitchFamily="34" charset="0"/>
              </a:rPr>
              <a:t>EDiphy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571472" y="714356"/>
            <a:ext cx="8215370" cy="35719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400" b="1" dirty="0" smtClean="0">
                <a:latin typeface="Calibri" pitchFamily="34" charset="0"/>
              </a:rPr>
              <a:t>http://vishub.org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589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032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b="1" dirty="0">
                <a:solidFill>
                  <a:srgbClr val="096712"/>
                </a:solidFill>
                <a:latin typeface="Calibri" pitchFamily="34" charset="0"/>
              </a:rPr>
              <a:t>EDiphy</a:t>
            </a:r>
            <a:endParaRPr lang="es-ES" sz="3200" b="1" dirty="0">
              <a:solidFill>
                <a:srgbClr val="096712"/>
              </a:solidFill>
              <a:latin typeface="Calibri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726" y="1340768"/>
            <a:ext cx="8035713" cy="5022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072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Subtítulo"/>
          <p:cNvSpPr txBox="1">
            <a:spLocks/>
          </p:cNvSpPr>
          <p:nvPr/>
        </p:nvSpPr>
        <p:spPr>
          <a:xfrm>
            <a:off x="468000" y="1000108"/>
            <a:ext cx="8390280" cy="552523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514350" indent="-514350">
              <a:spcBef>
                <a:spcPts val="1100"/>
              </a:spcBef>
              <a:spcAft>
                <a:spcPts val="700"/>
              </a:spcAft>
              <a:buFont typeface="Wingdings" pitchFamily="2" charset="2"/>
              <a:buChar char="§"/>
            </a:pPr>
            <a:r>
              <a:rPr lang="es-ES" sz="2400" b="1" dirty="0" smtClean="0">
                <a:latin typeface="Calibri" pitchFamily="34" charset="0"/>
              </a:rPr>
              <a:t>No abusar</a:t>
            </a:r>
            <a:r>
              <a:rPr lang="es-ES" sz="2400" dirty="0" smtClean="0">
                <a:latin typeface="Calibri" pitchFamily="34" charset="0"/>
              </a:rPr>
              <a:t>. Utilizar objetos de aprendizaje solo cuando puedan proporcionar mejores experiencias </a:t>
            </a:r>
            <a:br>
              <a:rPr lang="es-ES" sz="2400" dirty="0" smtClean="0">
                <a:latin typeface="Calibri" pitchFamily="34" charset="0"/>
              </a:rPr>
            </a:br>
            <a:r>
              <a:rPr lang="es-ES" sz="2400" dirty="0" smtClean="0">
                <a:latin typeface="Calibri" pitchFamily="34" charset="0"/>
              </a:rPr>
              <a:t>(aumentar motivación, cambiar la rutina, …)</a:t>
            </a:r>
          </a:p>
          <a:p>
            <a:pPr marL="514350" indent="-514350">
              <a:spcBef>
                <a:spcPts val="1100"/>
              </a:spcBef>
              <a:spcAft>
                <a:spcPts val="700"/>
              </a:spcAft>
              <a:buFont typeface="Wingdings" pitchFamily="2" charset="2"/>
              <a:buChar char="§"/>
            </a:pPr>
            <a:r>
              <a:rPr lang="es-ES" sz="2400" b="1" dirty="0" smtClean="0">
                <a:latin typeface="Calibri" pitchFamily="34" charset="0"/>
              </a:rPr>
              <a:t>Familiarizarse</a:t>
            </a:r>
            <a:r>
              <a:rPr lang="es-ES" sz="2400" dirty="0" smtClean="0">
                <a:latin typeface="Calibri" pitchFamily="34" charset="0"/>
              </a:rPr>
              <a:t> con los objetos de aprendizaje antes de planificar su utilización (tiempo, recursos, …)</a:t>
            </a:r>
          </a:p>
          <a:p>
            <a:pPr marL="514350" indent="-514350">
              <a:spcBef>
                <a:spcPts val="1100"/>
              </a:spcBef>
              <a:spcAft>
                <a:spcPts val="700"/>
              </a:spcAft>
              <a:buFont typeface="Wingdings" pitchFamily="2" charset="2"/>
              <a:buChar char="§"/>
            </a:pPr>
            <a:r>
              <a:rPr lang="es-ES" sz="2400" b="1" dirty="0" smtClean="0">
                <a:latin typeface="Calibri" pitchFamily="34" charset="0"/>
              </a:rPr>
              <a:t>Probar</a:t>
            </a:r>
            <a:r>
              <a:rPr lang="es-ES" sz="2400" dirty="0" smtClean="0">
                <a:latin typeface="Calibri" pitchFamily="34" charset="0"/>
              </a:rPr>
              <a:t> los recursos en los equipos disponibles para evitar incidencias </a:t>
            </a:r>
            <a:r>
              <a:rPr lang="es-ES" sz="2400" dirty="0" smtClean="0">
                <a:solidFill>
                  <a:srgbClr val="808080"/>
                </a:solidFill>
                <a:latin typeface="Calibri" pitchFamily="34" charset="0"/>
              </a:rPr>
              <a:t>(navegadores web obsoletos, falta de plugins, …)</a:t>
            </a:r>
          </a:p>
          <a:p>
            <a:pPr marL="514350" indent="-514350">
              <a:spcBef>
                <a:spcPts val="110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s-ES" sz="2400" dirty="0" smtClean="0">
                <a:latin typeface="Calibri" pitchFamily="34" charset="0"/>
              </a:rPr>
              <a:t>Recoger y analizar </a:t>
            </a:r>
            <a:r>
              <a:rPr lang="es-ES" sz="2400" b="1" dirty="0" smtClean="0">
                <a:latin typeface="Calibri" pitchFamily="34" charset="0"/>
              </a:rPr>
              <a:t>retroalimentación</a:t>
            </a:r>
            <a:r>
              <a:rPr lang="es-ES" sz="2400" dirty="0" smtClean="0">
                <a:latin typeface="Calibri" pitchFamily="34" charset="0"/>
              </a:rPr>
              <a:t> de los alumnos</a:t>
            </a:r>
          </a:p>
          <a:p>
            <a:pPr marL="1008000" lvl="1" indent="-4680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400" dirty="0" smtClean="0">
                <a:latin typeface="Calibri" pitchFamily="34" charset="0"/>
              </a:rPr>
              <a:t>Implícita (información de seguimiento, calificaciones, …)</a:t>
            </a:r>
          </a:p>
          <a:p>
            <a:pPr marL="1008000" lvl="1" indent="-468000">
              <a:spcBef>
                <a:spcPts val="600"/>
              </a:spcBef>
              <a:spcAft>
                <a:spcPts val="700"/>
              </a:spcAft>
              <a:buFont typeface="Arial" pitchFamily="34" charset="0"/>
              <a:buChar char="•"/>
            </a:pPr>
            <a:r>
              <a:rPr lang="es-ES" sz="2400" dirty="0" smtClean="0">
                <a:latin typeface="Calibri" pitchFamily="34" charset="0"/>
              </a:rPr>
              <a:t>Explícita (encuestas, …)</a:t>
            </a:r>
          </a:p>
          <a:p>
            <a:pPr marL="514350" indent="-514350">
              <a:spcBef>
                <a:spcPts val="11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s-ES" sz="2400" b="1" dirty="0" smtClean="0">
                <a:latin typeface="Calibri" pitchFamily="34" charset="0"/>
              </a:rPr>
              <a:t>Explorar</a:t>
            </a:r>
            <a:r>
              <a:rPr lang="es-ES" sz="2400" dirty="0" smtClean="0">
                <a:latin typeface="Calibri" pitchFamily="34" charset="0"/>
              </a:rPr>
              <a:t> continuamente nuevas herramientas, recursos, tecnologías y estrategias didácticas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358246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Recomendaciones de uso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Subtítulo"/>
          <p:cNvSpPr txBox="1">
            <a:spLocks/>
          </p:cNvSpPr>
          <p:nvPr/>
        </p:nvSpPr>
        <p:spPr>
          <a:xfrm>
            <a:off x="468000" y="1000108"/>
            <a:ext cx="8390280" cy="550072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514350" indent="-514350">
              <a:spcAft>
                <a:spcPts val="800"/>
              </a:spcAft>
              <a:buFont typeface="+mj-lt"/>
              <a:buAutoNum type="arabicPeriod" startAt="3"/>
            </a:pPr>
            <a:r>
              <a:rPr lang="es-ES" sz="2600" dirty="0" smtClean="0">
                <a:latin typeface="Calibri" pitchFamily="34" charset="0"/>
              </a:rPr>
              <a:t>¿Dónde se </a:t>
            </a:r>
            <a:r>
              <a:rPr lang="es-ES" sz="2600" b="1" dirty="0" smtClean="0">
                <a:latin typeface="Calibri" pitchFamily="34" charset="0"/>
              </a:rPr>
              <a:t>usan</a:t>
            </a:r>
            <a:r>
              <a:rPr lang="es-ES" sz="2600" dirty="0" smtClean="0">
                <a:latin typeface="Calibri" pitchFamily="34" charset="0"/>
              </a:rPr>
              <a:t> los objetos de aprendizaje?</a:t>
            </a:r>
          </a:p>
          <a:p>
            <a:pPr marL="914400" lvl="1" indent="-457200"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s-ES" sz="2400" dirty="0" smtClean="0">
                <a:latin typeface="Calibri" pitchFamily="34" charset="0"/>
              </a:rPr>
              <a:t>En clase de forma presencial, en EVAs (ej: Moodle, </a:t>
            </a:r>
            <a:br>
              <a:rPr lang="es-ES" sz="2400" dirty="0" smtClean="0">
                <a:latin typeface="Calibri" pitchFamily="34" charset="0"/>
              </a:rPr>
            </a:br>
            <a:r>
              <a:rPr lang="es-ES" sz="2400" dirty="0" smtClean="0">
                <a:latin typeface="Calibri" pitchFamily="34" charset="0"/>
              </a:rPr>
              <a:t>cursos tipo MOOC) o en otros sistemas software</a:t>
            </a:r>
            <a:endParaRPr lang="es-ES" sz="2400" dirty="0" smtClean="0">
              <a:solidFill>
                <a:srgbClr val="808080"/>
              </a:solidFill>
              <a:latin typeface="Calibri" pitchFamily="34" charset="0"/>
            </a:endParaRPr>
          </a:p>
          <a:p>
            <a:pPr marL="514350" indent="-514350">
              <a:spcBef>
                <a:spcPts val="1800"/>
              </a:spcBef>
              <a:spcAft>
                <a:spcPts val="800"/>
              </a:spcAft>
              <a:buFont typeface="+mj-lt"/>
              <a:buAutoNum type="arabicPeriod" startAt="3"/>
            </a:pPr>
            <a:r>
              <a:rPr lang="es-ES" sz="2600" dirty="0" smtClean="0">
                <a:latin typeface="Calibri" pitchFamily="34" charset="0"/>
              </a:rPr>
              <a:t>¿Cuando </a:t>
            </a:r>
            <a:r>
              <a:rPr lang="es-ES" sz="2600" b="1" dirty="0" smtClean="0">
                <a:latin typeface="Calibri" pitchFamily="34" charset="0"/>
              </a:rPr>
              <a:t>perecen</a:t>
            </a:r>
            <a:r>
              <a:rPr lang="es-ES" sz="2600" dirty="0" smtClean="0">
                <a:latin typeface="Calibri" pitchFamily="34" charset="0"/>
              </a:rPr>
              <a:t> los objetos </a:t>
            </a:r>
            <a:r>
              <a:rPr lang="es-ES" sz="2600" dirty="0" smtClean="0">
                <a:latin typeface="Calibri" pitchFamily="34" charset="0"/>
              </a:rPr>
              <a:t>de aprendizaje?</a:t>
            </a:r>
          </a:p>
          <a:p>
            <a:pPr marL="914400" lvl="1" indent="-457200"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s-ES" sz="2400" dirty="0" smtClean="0">
                <a:latin typeface="Calibri" pitchFamily="34" charset="0"/>
              </a:rPr>
              <a:t>Son adaptables</a:t>
            </a:r>
          </a:p>
          <a:p>
            <a:pPr marL="914400" lvl="1" indent="-457200"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s-ES" sz="2400" dirty="0" smtClean="0">
                <a:latin typeface="Calibri" pitchFamily="34" charset="0"/>
              </a:rPr>
              <a:t>Se pueden </a:t>
            </a:r>
            <a:r>
              <a:rPr lang="es-ES" sz="2400" b="1" dirty="0" smtClean="0">
                <a:latin typeface="Calibri" pitchFamily="34" charset="0"/>
              </a:rPr>
              <a:t>actualizar</a:t>
            </a:r>
            <a:r>
              <a:rPr lang="es-ES" sz="2400" dirty="0" smtClean="0">
                <a:latin typeface="Calibri" pitchFamily="34" charset="0"/>
              </a:rPr>
              <a:t> a medida que pasa el tiempo</a:t>
            </a:r>
          </a:p>
          <a:p>
            <a:pPr marL="914400" lvl="1" indent="-457200"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s-ES" sz="2400" dirty="0" smtClean="0">
                <a:latin typeface="Calibri" pitchFamily="34" charset="0"/>
              </a:rPr>
              <a:t>Se pueden </a:t>
            </a:r>
            <a:r>
              <a:rPr lang="es-ES" sz="2400" b="1" dirty="0" smtClean="0">
                <a:latin typeface="Calibri" pitchFamily="34" charset="0"/>
              </a:rPr>
              <a:t>mejorar</a:t>
            </a:r>
            <a:r>
              <a:rPr lang="es-ES" sz="2400" dirty="0" smtClean="0">
                <a:latin typeface="Calibri" pitchFamily="34" charset="0"/>
              </a:rPr>
              <a:t> conforme se van utilizando en base a la retroalimentación (explícita y/o implícita)</a:t>
            </a:r>
          </a:p>
          <a:p>
            <a:pPr marL="914400" lvl="1" indent="-457200"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s-ES" sz="2400" dirty="0" smtClean="0">
                <a:latin typeface="Calibri" pitchFamily="34" charset="0"/>
              </a:rPr>
              <a:t>Un objeto de aprendizaje deja de ser útil</a:t>
            </a:r>
            <a:r>
              <a:rPr lang="es-ES" sz="2400" b="1" dirty="0" smtClean="0">
                <a:latin typeface="Calibri" pitchFamily="34" charset="0"/>
              </a:rPr>
              <a:t> </a:t>
            </a:r>
            <a:r>
              <a:rPr lang="es-ES" sz="2400" b="1" dirty="0" smtClean="0">
                <a:latin typeface="Calibri" pitchFamily="34" charset="0"/>
              </a:rPr>
              <a:t>si no se adapta</a:t>
            </a:r>
            <a:r>
              <a:rPr lang="es-ES" sz="2400" dirty="0" smtClean="0">
                <a:latin typeface="Calibri" pitchFamily="34" charset="0"/>
              </a:rPr>
              <a:t> o si se puede sustituir por otro mejor que satisfaga los mismos objetivos de aprendizaje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143932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  <a:ea typeface="+mj-ea"/>
                <a:cs typeface="+mj-cs"/>
              </a:rPr>
              <a:t>Ciclo de vida de los Objetos de aprendizaje (II)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000100" y="357166"/>
            <a:ext cx="5857916" cy="7143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srgbClr val="4B1D1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1152500" y="509566"/>
            <a:ext cx="5857916" cy="7143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srgbClr val="4B1D1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044000" y="428604"/>
            <a:ext cx="7072362" cy="92869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es-ES" sz="4000" dirty="0" smtClean="0">
                <a:solidFill>
                  <a:srgbClr val="096712"/>
                </a:solidFill>
                <a:latin typeface="Calibri" pitchFamily="34" charset="0"/>
              </a:rPr>
              <a:t>Muchas gracias por vuestra atención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504000" y="1643050"/>
            <a:ext cx="8143900" cy="85725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es-ES" sz="4000" dirty="0" smtClean="0">
                <a:solidFill>
                  <a:srgbClr val="096712"/>
                </a:solidFill>
                <a:latin typeface="Calibri" pitchFamily="34" charset="0"/>
              </a:rPr>
              <a:t>¿Preguntas?</a:t>
            </a:r>
            <a:endParaRPr lang="es-ES" sz="4000" dirty="0">
              <a:solidFill>
                <a:srgbClr val="096712"/>
              </a:solidFill>
              <a:latin typeface="Calibri" pitchFamily="34" charset="0"/>
            </a:endParaRPr>
          </a:p>
        </p:txBody>
      </p:sp>
      <p:sp>
        <p:nvSpPr>
          <p:cNvPr id="8" name="2 Subtítulo"/>
          <p:cNvSpPr txBox="1">
            <a:spLocks/>
          </p:cNvSpPr>
          <p:nvPr/>
        </p:nvSpPr>
        <p:spPr>
          <a:xfrm>
            <a:off x="504000" y="5643578"/>
            <a:ext cx="8143900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s-ES" sz="2800" dirty="0" smtClean="0">
                <a:latin typeface="Calibri" pitchFamily="34" charset="0"/>
              </a:rPr>
              <a:t>Aldo Gordillo</a:t>
            </a:r>
          </a:p>
        </p:txBody>
      </p:sp>
      <p:sp>
        <p:nvSpPr>
          <p:cNvPr id="9" name="2 Subtítulo"/>
          <p:cNvSpPr txBox="1">
            <a:spLocks/>
          </p:cNvSpPr>
          <p:nvPr/>
        </p:nvSpPr>
        <p:spPr>
          <a:xfrm>
            <a:off x="428596" y="6215082"/>
            <a:ext cx="8143900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s-ES_tradnl" sz="2800" dirty="0" smtClean="0">
                <a:solidFill>
                  <a:srgbClr val="808080"/>
                </a:solidFill>
                <a:latin typeface="Calibri" pitchFamily="34" charset="0"/>
              </a:rPr>
              <a:t>a.gordillo@upm.es</a:t>
            </a:r>
          </a:p>
        </p:txBody>
      </p:sp>
      <p:pic>
        <p:nvPicPr>
          <p:cNvPr id="11" name="10 Imagen" descr="upm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1090" y="6165304"/>
            <a:ext cx="471933" cy="500066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2469658"/>
            <a:ext cx="2683203" cy="2673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Subtítulo"/>
          <p:cNvSpPr txBox="1">
            <a:spLocks/>
          </p:cNvSpPr>
          <p:nvPr/>
        </p:nvSpPr>
        <p:spPr>
          <a:xfrm>
            <a:off x="468000" y="1000108"/>
            <a:ext cx="8461718" cy="550072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514350" indent="-514350">
              <a:spcBef>
                <a:spcPts val="900"/>
              </a:spcBef>
              <a:spcAft>
                <a:spcPts val="9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Mecanismos de </a:t>
            </a:r>
            <a:r>
              <a:rPr lang="es-ES" sz="2600" b="1" dirty="0" smtClean="0">
                <a:latin typeface="Calibri" pitchFamily="34" charset="0"/>
              </a:rPr>
              <a:t>control de calidad </a:t>
            </a:r>
            <a:r>
              <a:rPr lang="es-ES" sz="2600" dirty="0" smtClean="0">
                <a:latin typeface="Calibri" pitchFamily="34" charset="0"/>
              </a:rPr>
              <a:t>en repositorios de recursos educativos</a:t>
            </a:r>
          </a:p>
          <a:p>
            <a:pPr marL="971550" lvl="1" indent="-514350">
              <a:spcAft>
                <a:spcPts val="800"/>
              </a:spcAft>
              <a:buFont typeface="Arial" pitchFamily="34" charset="0"/>
              <a:buChar char="•"/>
            </a:pPr>
            <a:r>
              <a:rPr lang="es-ES" sz="2400" dirty="0" smtClean="0">
                <a:latin typeface="Calibri" pitchFamily="34" charset="0"/>
              </a:rPr>
              <a:t>Acreditación</a:t>
            </a:r>
          </a:p>
          <a:p>
            <a:pPr marL="971550" lvl="1" indent="-514350">
              <a:spcAft>
                <a:spcPts val="800"/>
              </a:spcAft>
              <a:buFont typeface="Arial" pitchFamily="34" charset="0"/>
              <a:buChar char="•"/>
            </a:pPr>
            <a:r>
              <a:rPr lang="es-ES" sz="2400" dirty="0" smtClean="0">
                <a:latin typeface="Calibri" pitchFamily="34" charset="0"/>
              </a:rPr>
              <a:t>Revisión de expertos</a:t>
            </a:r>
          </a:p>
          <a:p>
            <a:pPr marL="971550" lvl="1" indent="-514350">
              <a:spcAft>
                <a:spcPts val="800"/>
              </a:spcAft>
              <a:buFont typeface="Arial" pitchFamily="34" charset="0"/>
              <a:buChar char="•"/>
            </a:pPr>
            <a:r>
              <a:rPr lang="es-ES" sz="2400" dirty="0" smtClean="0">
                <a:latin typeface="Calibri" pitchFamily="34" charset="0"/>
              </a:rPr>
              <a:t>Retroalimentación de los usuarios</a:t>
            </a:r>
          </a:p>
          <a:p>
            <a:pPr marL="514350" indent="-514350">
              <a:spcBef>
                <a:spcPts val="18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Criterios de calidad</a:t>
            </a:r>
          </a:p>
          <a:p>
            <a:pPr marL="971550" lvl="1" indent="-514350"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</a:pPr>
            <a:r>
              <a:rPr lang="es-ES" sz="2400" dirty="0" smtClean="0">
                <a:latin typeface="Calibri" pitchFamily="34" charset="0"/>
              </a:rPr>
              <a:t>No hay un instrumento estándar para </a:t>
            </a:r>
            <a:r>
              <a:rPr lang="es-ES" sz="2400" b="1" dirty="0" smtClean="0">
                <a:latin typeface="Calibri" pitchFamily="34" charset="0"/>
              </a:rPr>
              <a:t>evaluar la calidad </a:t>
            </a:r>
            <a:r>
              <a:rPr lang="es-ES" sz="2400" dirty="0" smtClean="0">
                <a:latin typeface="Calibri" pitchFamily="34" charset="0"/>
              </a:rPr>
              <a:t>de los objetos de aprendizaje, conviven </a:t>
            </a:r>
            <a:r>
              <a:rPr lang="es-ES" sz="2400" b="1" dirty="0" smtClean="0">
                <a:latin typeface="Calibri" pitchFamily="34" charset="0"/>
              </a:rPr>
              <a:t>múltiples modelos</a:t>
            </a:r>
            <a:r>
              <a:rPr lang="es-ES" sz="2400" dirty="0" smtClean="0">
                <a:latin typeface="Calibri" pitchFamily="34" charset="0"/>
              </a:rPr>
              <a:t>.</a:t>
            </a:r>
          </a:p>
          <a:p>
            <a:pPr marL="971550" lvl="1" indent="-514350"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</a:pPr>
            <a:r>
              <a:rPr lang="es-ES" sz="2400" dirty="0" smtClean="0">
                <a:latin typeface="Calibri" pitchFamily="34" charset="0"/>
              </a:rPr>
              <a:t>Modelos dirigidos a diferentes audiencias: expertos, profesores, alumnos, automáticos, etc.</a:t>
            </a:r>
          </a:p>
          <a:p>
            <a:pPr marL="971550" lvl="1" indent="-514350"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</a:pPr>
            <a:r>
              <a:rPr lang="es-ES" sz="2400" dirty="0" smtClean="0">
                <a:latin typeface="Calibri" pitchFamily="34" charset="0"/>
              </a:rPr>
              <a:t>La revisión de expertos suele considerar tanto aspectos </a:t>
            </a:r>
            <a:r>
              <a:rPr lang="es-ES" sz="2400" b="1" dirty="0" smtClean="0">
                <a:latin typeface="Calibri" pitchFamily="34" charset="0"/>
              </a:rPr>
              <a:t>pedagógicos</a:t>
            </a:r>
            <a:r>
              <a:rPr lang="es-ES" sz="2400" dirty="0" smtClean="0">
                <a:latin typeface="Calibri" pitchFamily="34" charset="0"/>
              </a:rPr>
              <a:t> como </a:t>
            </a:r>
            <a:r>
              <a:rPr lang="es-ES" sz="2400" b="1" dirty="0" smtClean="0">
                <a:latin typeface="Calibri" pitchFamily="34" charset="0"/>
              </a:rPr>
              <a:t>tecnológicos</a:t>
            </a:r>
            <a:r>
              <a:rPr lang="es-ES" sz="2400" dirty="0" smtClean="0">
                <a:latin typeface="Calibri" pitchFamily="34" charset="0"/>
              </a:rPr>
              <a:t>.</a:t>
            </a:r>
            <a:endParaRPr lang="es-ES" sz="2600" dirty="0" smtClean="0">
              <a:latin typeface="Calibri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471" y="142852"/>
            <a:ext cx="8429683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  <a:ea typeface="+mj-ea"/>
                <a:cs typeface="+mj-cs"/>
              </a:rPr>
              <a:t>Control de calidad de los Objetos de aprendizaje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Subtítulo"/>
          <p:cNvSpPr txBox="1">
            <a:spLocks/>
          </p:cNvSpPr>
          <p:nvPr/>
        </p:nvSpPr>
        <p:spPr>
          <a:xfrm>
            <a:off x="468000" y="1000108"/>
            <a:ext cx="8390280" cy="550072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514350" indent="-514350">
              <a:spcAft>
                <a:spcPts val="1400"/>
              </a:spcAft>
              <a:buFont typeface="Wingdings" pitchFamily="2" charset="2"/>
              <a:buChar char="§"/>
            </a:pPr>
            <a:r>
              <a:rPr lang="es-ES" sz="2600" dirty="0" smtClean="0">
                <a:latin typeface="Calibri" pitchFamily="34" charset="0"/>
              </a:rPr>
              <a:t>LORI 1.5 establece los siguientes criterios de calidad:</a:t>
            </a:r>
          </a:p>
          <a:p>
            <a:pPr marL="914400" lvl="1" indent="-457200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es-ES" sz="2400" dirty="0" smtClean="0">
                <a:latin typeface="Calibri" pitchFamily="34" charset="0"/>
              </a:rPr>
              <a:t>Calidad de los </a:t>
            </a:r>
            <a:r>
              <a:rPr lang="es-ES" sz="2400" b="1" dirty="0" smtClean="0">
                <a:latin typeface="Calibri" pitchFamily="34" charset="0"/>
              </a:rPr>
              <a:t>contenidos</a:t>
            </a:r>
          </a:p>
          <a:p>
            <a:pPr marL="914400" lvl="1" indent="-457200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es-ES" sz="2400" b="1" dirty="0" smtClean="0">
                <a:latin typeface="Calibri" pitchFamily="34" charset="0"/>
              </a:rPr>
              <a:t>Coherencia</a:t>
            </a:r>
            <a:r>
              <a:rPr lang="es-ES" sz="2400" dirty="0" smtClean="0">
                <a:latin typeface="Calibri" pitchFamily="34" charset="0"/>
              </a:rPr>
              <a:t> entre objetivos, actividades y perfil del alumnado</a:t>
            </a:r>
          </a:p>
          <a:p>
            <a:pPr marL="914400" lvl="1" indent="-457200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es-ES" sz="2400" dirty="0" smtClean="0">
                <a:latin typeface="Calibri" pitchFamily="34" charset="0"/>
              </a:rPr>
              <a:t>Retroalimentación y Adaptabilidad</a:t>
            </a:r>
          </a:p>
          <a:p>
            <a:pPr marL="914400" lvl="1" indent="-457200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es-ES" sz="2400" dirty="0" smtClean="0">
                <a:latin typeface="Calibri" pitchFamily="34" charset="0"/>
              </a:rPr>
              <a:t>Motivación</a:t>
            </a:r>
          </a:p>
          <a:p>
            <a:pPr marL="914400" lvl="1" indent="-457200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es-ES" sz="2400" dirty="0" smtClean="0">
                <a:latin typeface="Calibri" pitchFamily="34" charset="0"/>
              </a:rPr>
              <a:t>Diseño y presentación</a:t>
            </a:r>
          </a:p>
          <a:p>
            <a:pPr marL="914400" lvl="1" indent="-457200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es-ES" sz="2400" b="1" dirty="0" smtClean="0">
                <a:latin typeface="Calibri" pitchFamily="34" charset="0"/>
              </a:rPr>
              <a:t>Interactividad</a:t>
            </a:r>
            <a:r>
              <a:rPr lang="es-ES" sz="2400" dirty="0" smtClean="0">
                <a:latin typeface="Calibri" pitchFamily="34" charset="0"/>
              </a:rPr>
              <a:t> y Usabilidad</a:t>
            </a:r>
          </a:p>
          <a:p>
            <a:pPr marL="914400" lvl="1" indent="-457200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es-ES" sz="2400" dirty="0" smtClean="0">
                <a:latin typeface="Calibri" pitchFamily="34" charset="0"/>
              </a:rPr>
              <a:t>Accesibilidad</a:t>
            </a:r>
          </a:p>
          <a:p>
            <a:pPr marL="914400" lvl="1" indent="-457200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es-ES" sz="2400" dirty="0" smtClean="0">
                <a:latin typeface="Calibri" pitchFamily="34" charset="0"/>
              </a:rPr>
              <a:t>Reusabilidad</a:t>
            </a:r>
          </a:p>
          <a:p>
            <a:pPr marL="914400" lvl="1" indent="-457200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es-ES" sz="2400" dirty="0" smtClean="0">
                <a:latin typeface="Calibri" pitchFamily="34" charset="0"/>
              </a:rPr>
              <a:t>Cumplimiento de </a:t>
            </a:r>
            <a:r>
              <a:rPr lang="es-ES" sz="2400" b="1" dirty="0" smtClean="0">
                <a:latin typeface="Calibri" pitchFamily="34" charset="0"/>
              </a:rPr>
              <a:t>estándares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143932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  <a:ea typeface="+mj-ea"/>
                <a:cs typeface="+mj-cs"/>
              </a:rPr>
              <a:t>LORI (Learning Object Review Instrument)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71472" y="142852"/>
            <a:ext cx="8143932" cy="50006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rgbClr val="096712"/>
                </a:solidFill>
                <a:latin typeface="Calibri" pitchFamily="34" charset="0"/>
              </a:rPr>
              <a:t>Estándares de e-Learning</a:t>
            </a:r>
            <a:endParaRPr kumimoji="0" lang="es-ES" sz="3200" b="1" i="0" u="none" strike="noStrike" kern="1200" cap="none" spc="0" normalizeH="0" baseline="0" dirty="0">
              <a:ln>
                <a:noFill/>
              </a:ln>
              <a:solidFill>
                <a:srgbClr val="09671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42910" y="642918"/>
            <a:ext cx="8072494" cy="0"/>
          </a:xfrm>
          <a:prstGeom prst="line">
            <a:avLst/>
          </a:prstGeom>
          <a:ln w="22225">
            <a:solidFill>
              <a:srgbClr val="096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482248"/>
              </p:ext>
            </p:extLst>
          </p:nvPr>
        </p:nvGraphicFramePr>
        <p:xfrm>
          <a:off x="68412" y="869030"/>
          <a:ext cx="9018000" cy="5940014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2080908">
                  <a:extLst>
                    <a:ext uri="{9D8B030D-6E8A-4147-A177-3AD203B41FA5}">
                      <a16:colId xmlns:a16="http://schemas.microsoft.com/office/drawing/2014/main" val="2547265694"/>
                    </a:ext>
                  </a:extLst>
                </a:gridCol>
                <a:gridCol w="1630592">
                  <a:extLst>
                    <a:ext uri="{9D8B030D-6E8A-4147-A177-3AD203B41FA5}">
                      <a16:colId xmlns:a16="http://schemas.microsoft.com/office/drawing/2014/main" val="3793140472"/>
                    </a:ext>
                  </a:extLst>
                </a:gridCol>
                <a:gridCol w="5306500">
                  <a:extLst>
                    <a:ext uri="{9D8B030D-6E8A-4147-A177-3AD203B41FA5}">
                      <a16:colId xmlns:a16="http://schemas.microsoft.com/office/drawing/2014/main" val="1290867229"/>
                    </a:ext>
                  </a:extLst>
                </a:gridCol>
              </a:tblGrid>
              <a:tr h="34399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Tipo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9671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 err="1" smtClean="0">
                          <a:effectLst/>
                        </a:rPr>
                        <a:t>Nombre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35907" marT="0" marB="0" anchor="ctr">
                    <a:solidFill>
                      <a:srgbClr val="09671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Versiones</a:t>
                      </a:r>
                      <a:r>
                        <a:rPr lang="en-GB" sz="1400" baseline="0" dirty="0" smtClean="0">
                          <a:effectLst/>
                        </a:rPr>
                        <a:t> más relevantes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35907" marT="0" marB="0" anchor="ctr">
                    <a:solidFill>
                      <a:srgbClr val="0967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86645"/>
                  </a:ext>
                </a:extLst>
              </a:tr>
              <a:tr h="207260">
                <a:tc rowSpan="5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Metadatos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3590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IEEE LOM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IEEE LOM 1.0 (2002)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770996863"/>
                  </a:ext>
                </a:extLst>
              </a:tr>
              <a:tr h="20726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IMS LRM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IMS LRM 1.3 (2006)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2448517560"/>
                  </a:ext>
                </a:extLst>
              </a:tr>
              <a:tr h="20726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Dublin Core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Dublin Core Metadata Element Set, Version 1.1 (2012</a:t>
                      </a:r>
                      <a:r>
                        <a:rPr lang="en-GB" sz="1200" dirty="0" smtClean="0">
                          <a:effectLst/>
                        </a:rPr>
                        <a:t>), DCMI </a:t>
                      </a:r>
                      <a:r>
                        <a:rPr lang="en-GB" sz="1200" dirty="0">
                          <a:effectLst/>
                        </a:rPr>
                        <a:t>Metadata Terms (2012)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7569" marR="0" marT="0" marB="0" anchor="ctr"/>
                </a:tc>
                <a:extLst>
                  <a:ext uri="{0D108BD9-81ED-4DB2-BD59-A6C34878D82A}">
                    <a16:rowId xmlns:a16="http://schemas.microsoft.com/office/drawing/2014/main" val="2969462542"/>
                  </a:ext>
                </a:extLst>
              </a:tr>
              <a:tr h="20726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ISO/IEC MLR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u="none" strike="noStrike" dirty="0">
                          <a:effectLst/>
                        </a:rPr>
                        <a:t>ISO/IEC 19788-1</a:t>
                      </a:r>
                      <a:r>
                        <a:rPr lang="en-GB" sz="1200" dirty="0">
                          <a:effectLst/>
                        </a:rPr>
                        <a:t> (2011) 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3582494169"/>
                  </a:ext>
                </a:extLst>
              </a:tr>
              <a:tr h="20726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LRMI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LRMI 1.1 (2014), </a:t>
                      </a:r>
                      <a:r>
                        <a:rPr lang="en-GB" sz="1200" dirty="0" smtClean="0">
                          <a:effectLst/>
                        </a:rPr>
                        <a:t> Adoption </a:t>
                      </a:r>
                      <a:r>
                        <a:rPr lang="en-GB" sz="1200" dirty="0">
                          <a:effectLst/>
                        </a:rPr>
                        <a:t>in Schema.org (2013)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1464004353"/>
                  </a:ext>
                </a:extLst>
              </a:tr>
              <a:tr h="207260">
                <a:tc rowSpan="9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Integración de </a:t>
                      </a:r>
                      <a:br>
                        <a:rPr lang="en-GB" sz="1400" dirty="0" smtClean="0">
                          <a:effectLst/>
                        </a:rPr>
                      </a:br>
                      <a:r>
                        <a:rPr lang="en-GB" sz="1400" dirty="0" smtClean="0">
                          <a:effectLst/>
                        </a:rPr>
                        <a:t>Contenido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35907" marT="0" marB="0" anchor="ctr">
                    <a:solidFill>
                      <a:srgbClr val="D5F1B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AICC CMI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AICC/CMI Guidelines for Interoperability - </a:t>
                      </a:r>
                      <a:r>
                        <a:rPr lang="en-GB" sz="1200" dirty="0" smtClean="0">
                          <a:effectLst/>
                        </a:rPr>
                        <a:t>Revision </a:t>
                      </a:r>
                      <a:r>
                        <a:rPr lang="en-GB" sz="1200" dirty="0">
                          <a:effectLst/>
                        </a:rPr>
                        <a:t>4.0 (2004)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188368066"/>
                  </a:ext>
                </a:extLst>
              </a:tr>
              <a:tr h="20726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IMS CP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IMS CP 1.2 Draft (2007), IMS CP 1.1.4 (2004</a:t>
                      </a:r>
                      <a:r>
                        <a:rPr lang="en-GB" sz="1200" dirty="0" smtClean="0">
                          <a:effectLst/>
                        </a:rPr>
                        <a:t>), IMS </a:t>
                      </a:r>
                      <a:r>
                        <a:rPr lang="en-GB" sz="1200" dirty="0">
                          <a:effectLst/>
                        </a:rPr>
                        <a:t>CP 1.1.2 (2001)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2400171129"/>
                  </a:ext>
                </a:extLst>
              </a:tr>
              <a:tr h="20726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SCORM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</a:rPr>
                        <a:t>SCORM 2004 4th Edition (2009), SCORM 1.2 (2001)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1120205936"/>
                  </a:ext>
                </a:extLst>
              </a:tr>
              <a:tr h="20726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 err="1">
                          <a:effectLst/>
                        </a:rPr>
                        <a:t>xAPI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 err="1">
                          <a:effectLst/>
                        </a:rPr>
                        <a:t>xAPI</a:t>
                      </a:r>
                      <a:r>
                        <a:rPr lang="en-GB" sz="1200" dirty="0">
                          <a:effectLst/>
                        </a:rPr>
                        <a:t> 1.0.3 (2016)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1158102636"/>
                  </a:ext>
                </a:extLst>
              </a:tr>
              <a:tr h="20726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cmi5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cmi5 Specification Profile for </a:t>
                      </a:r>
                      <a:r>
                        <a:rPr lang="en-GB" sz="1200" dirty="0" err="1">
                          <a:effectLst/>
                        </a:rPr>
                        <a:t>xAPI</a:t>
                      </a:r>
                      <a:r>
                        <a:rPr lang="en-GB" sz="1200" dirty="0">
                          <a:effectLst/>
                        </a:rPr>
                        <a:t>, </a:t>
                      </a:r>
                      <a:r>
                        <a:rPr lang="en-GB" sz="1200" dirty="0" smtClean="0">
                          <a:effectLst/>
                        </a:rPr>
                        <a:t>Quartz </a:t>
                      </a:r>
                      <a:r>
                        <a:rPr lang="en-GB" sz="1200" dirty="0">
                          <a:effectLst/>
                        </a:rPr>
                        <a:t>- 1st Edition (2016)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2459250130"/>
                  </a:ext>
                </a:extLst>
              </a:tr>
              <a:tr h="20726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IMS LTI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IMS LTI 1.2 (2015), IMS LTI 2.0 (2014), </a:t>
                      </a:r>
                      <a:r>
                        <a:rPr lang="en-GB" sz="1200" dirty="0" smtClean="0">
                          <a:effectLst/>
                        </a:rPr>
                        <a:t>IMS </a:t>
                      </a:r>
                      <a:r>
                        <a:rPr lang="en-GB" sz="1200" dirty="0">
                          <a:effectLst/>
                        </a:rPr>
                        <a:t>LTI 1.1 (2012), IMS LTI 1.0 (2010)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3289998253"/>
                  </a:ext>
                </a:extLst>
              </a:tr>
              <a:tr h="20726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IMS QTI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</a:rPr>
                        <a:t>IMS QTI 2.2.1 (2016)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3299556895"/>
                  </a:ext>
                </a:extLst>
              </a:tr>
              <a:tr h="20726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Moodle XML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</a:rPr>
                        <a:t>Moodle XML 3.3 (2017)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216541291"/>
                  </a:ext>
                </a:extLst>
              </a:tr>
              <a:tr h="20726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IMS CC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</a:rPr>
                        <a:t>IMS Thin CC 1.0 (2015), IMS CC 1.3 (2013)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1772997309"/>
                  </a:ext>
                </a:extLst>
              </a:tr>
              <a:tr h="207260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Diseño Educativo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3590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IMS SS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</a:rPr>
                        <a:t>IMS SS 1.0 (2003)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1515014677"/>
                  </a:ext>
                </a:extLst>
              </a:tr>
              <a:tr h="20726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IMS LD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IMS LD 1.0 (2003)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1504563997"/>
                  </a:ext>
                </a:extLst>
              </a:tr>
              <a:tr h="207260">
                <a:tc rowSpan="6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kumimoji="0" lang="en-GB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Información del</a:t>
                      </a:r>
                      <a:br>
                        <a:rPr kumimoji="0" lang="en-GB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Estudiante</a:t>
                      </a:r>
                      <a:endParaRPr kumimoji="0" lang="es-ES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07" marR="35907" marT="0" marB="0" anchor="ctr">
                    <a:solidFill>
                      <a:srgbClr val="D5F1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IMS LIP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IMS LIP 1.0.1 (2005)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1115682849"/>
                  </a:ext>
                </a:extLst>
              </a:tr>
              <a:tr h="20726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IMS ACCLIP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IMS ACCLIP 1.0 (2003)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3224441507"/>
                  </a:ext>
                </a:extLst>
              </a:tr>
              <a:tr h="20726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IEEE PAPI Learner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IEEE P1484.2.1/D8 (2002)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1742960520"/>
                  </a:ext>
                </a:extLst>
              </a:tr>
              <a:tr h="20726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IMS RDCEO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IMS RDCEO 1.0 (2002)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662191827"/>
                  </a:ext>
                </a:extLst>
              </a:tr>
              <a:tr h="20726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CAM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9309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Contextualized Attention Metadata Schema 1.5 (2011)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1113968765"/>
                  </a:ext>
                </a:extLst>
              </a:tr>
              <a:tr h="20726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IMS </a:t>
                      </a:r>
                      <a:r>
                        <a:rPr lang="en-GB" sz="1200" dirty="0" err="1">
                          <a:effectLst/>
                        </a:rPr>
                        <a:t>Caliper</a:t>
                      </a:r>
                      <a:r>
                        <a:rPr lang="en-GB" sz="1200" dirty="0">
                          <a:effectLst/>
                        </a:rPr>
                        <a:t> Analytics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9309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</a:rPr>
                        <a:t>IMS </a:t>
                      </a:r>
                      <a:r>
                        <a:rPr lang="en-GB" sz="1200" dirty="0" err="1">
                          <a:effectLst/>
                        </a:rPr>
                        <a:t>Caliper</a:t>
                      </a:r>
                      <a:r>
                        <a:rPr lang="en-GB" sz="1200" dirty="0">
                          <a:effectLst/>
                        </a:rPr>
                        <a:t> Analytics 1.0 (2015)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2474002892"/>
                  </a:ext>
                </a:extLst>
              </a:tr>
              <a:tr h="207260">
                <a:tc rowSpan="5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Arquitectura y</a:t>
                      </a:r>
                      <a:br>
                        <a:rPr lang="en-GB" sz="1400" dirty="0" smtClean="0">
                          <a:effectLst/>
                        </a:rPr>
                      </a:br>
                      <a:r>
                        <a:rPr lang="en-GB" sz="1400" dirty="0" smtClean="0">
                          <a:effectLst/>
                        </a:rPr>
                        <a:t>Servicios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3590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OAI-PMH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OAI-PMH 2.0 (2002)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4238595911"/>
                  </a:ext>
                </a:extLst>
              </a:tr>
              <a:tr h="20726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IMS DRI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IMS DRI 1.0 (2003)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1340797443"/>
                  </a:ext>
                </a:extLst>
              </a:tr>
              <a:tr h="20726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IMS LIS </a:t>
                      </a:r>
                      <a:endParaRPr lang="es-ES" sz="120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IMS LIS 2.0.1 (2013)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4022522248"/>
                  </a:ext>
                </a:extLst>
              </a:tr>
              <a:tr h="20726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IMS CPS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IMS CPS 1.0 (2013)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819604565"/>
                  </a:ext>
                </a:extLst>
              </a:tr>
              <a:tr h="20726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IMS </a:t>
                      </a:r>
                      <a:r>
                        <a:rPr lang="en-GB" sz="1200" dirty="0" err="1" smtClean="0">
                          <a:effectLst/>
                        </a:rPr>
                        <a:t>OneRoster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951" marR="3590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IMS </a:t>
                      </a:r>
                      <a:r>
                        <a:rPr lang="en-GB" sz="1200" dirty="0" err="1">
                          <a:effectLst/>
                        </a:rPr>
                        <a:t>OneRoster</a:t>
                      </a:r>
                      <a:r>
                        <a:rPr lang="en-GB" sz="1200" dirty="0">
                          <a:effectLst/>
                        </a:rPr>
                        <a:t> 1.1 (2017)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907" marR="9309" marT="0" marB="0" anchor="ctr"/>
                </a:tc>
                <a:extLst>
                  <a:ext uri="{0D108BD9-81ED-4DB2-BD59-A6C34878D82A}">
                    <a16:rowId xmlns:a16="http://schemas.microsoft.com/office/drawing/2014/main" val="197986452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1742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4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o">
  <a:themeElements>
    <a:clrScheme name="Solsti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6397</TotalTime>
  <Words>1386</Words>
  <Application>Microsoft Office PowerPoint</Application>
  <PresentationFormat>On-screen Show (4:3)</PresentationFormat>
  <Paragraphs>287</Paragraphs>
  <Slides>60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Arial</vt:lpstr>
      <vt:lpstr>Calibri</vt:lpstr>
      <vt:lpstr>Courier New</vt:lpstr>
      <vt:lpstr>Gill Sans MT</vt:lpstr>
      <vt:lpstr>Times New Roman</vt:lpstr>
      <vt:lpstr>Verdana</vt:lpstr>
      <vt:lpstr>Wingdings</vt:lpstr>
      <vt:lpstr>Wingdings 2</vt:lpstr>
      <vt:lpstr>Solsticio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Objetos de aprendizaje</dc:title>
  <dc:creator>Aldo Gordillo</dc:creator>
  <cp:lastModifiedBy>a.gordillo@upm.es</cp:lastModifiedBy>
  <cp:revision>1028</cp:revision>
  <dcterms:created xsi:type="dcterms:W3CDTF">2012-04-21T00:30:30Z</dcterms:created>
  <dcterms:modified xsi:type="dcterms:W3CDTF">2020-06-02T21:38:35Z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8543235D-2694-42DD-A1B8-897714DF19EF</vt:lpwstr>
  </property>
  <property fmtid="{D5CDD505-2E9C-101B-9397-08002B2CF9AE}" pid="3" name="ArticulatePath">
    <vt:lpwstr>Slideshow_verde</vt:lpwstr>
  </property>
</Properties>
</file>