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8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9" autoAdjust="0"/>
    <p:restoredTop sz="94674"/>
  </p:normalViewPr>
  <p:slideViewPr>
    <p:cSldViewPr snapToGrid="0" snapToObjects="1">
      <p:cViewPr>
        <p:scale>
          <a:sx n="50" d="100"/>
          <a:sy n="50" d="100"/>
        </p:scale>
        <p:origin x="-1026" y="-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88604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4642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7472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2544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00354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10133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92432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29194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83861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407048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xmlns="" val="17620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F0D9-CE3E-8F42-A45A-82E45651A8ED}" type="datetimeFigureOut">
              <a:rPr lang="es-ES_tradnl" smtClean="0"/>
              <a:pPr/>
              <a:t>24/04/2019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CE916-B8EF-FC46-930E-EF91ACB85D14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Rectángulo 7"/>
          <p:cNvSpPr/>
          <p:nvPr userDrawn="1"/>
        </p:nvSpPr>
        <p:spPr>
          <a:xfrm>
            <a:off x="0" y="6527800"/>
            <a:ext cx="12192000" cy="330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10" descr="logo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944" y="315565"/>
            <a:ext cx="859185" cy="859185"/>
          </a:xfrm>
          <a:prstGeom prst="rect">
            <a:avLst/>
          </a:prstGeom>
        </p:spPr>
      </p:pic>
      <p:sp>
        <p:nvSpPr>
          <p:cNvPr id="9" name="Subtítulo 2"/>
          <p:cNvSpPr txBox="1">
            <a:spLocks/>
          </p:cNvSpPr>
          <p:nvPr userDrawn="1"/>
        </p:nvSpPr>
        <p:spPr>
          <a:xfrm>
            <a:off x="0" y="6564539"/>
            <a:ext cx="12192000" cy="611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000" dirty="0" smtClean="0">
                <a:solidFill>
                  <a:schemeClr val="tx1"/>
                </a:solidFill>
                <a:latin typeface="Verdana"/>
                <a:cs typeface="Verdana"/>
              </a:rPr>
              <a:t>© McGraw-Hill</a:t>
            </a:r>
            <a:endParaRPr lang="es-ES" sz="10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pic>
        <p:nvPicPr>
          <p:cNvPr id="10" name="Imagen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64647" y="102090"/>
            <a:ext cx="1342020" cy="102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203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8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5128" y="1644832"/>
            <a:ext cx="1213323" cy="1213323"/>
          </a:xfrm>
          <a:prstGeom prst="rect">
            <a:avLst/>
          </a:prstGeom>
        </p:spPr>
      </p:pic>
      <p:sp>
        <p:nvSpPr>
          <p:cNvPr id="7" name="CuadroTexto 11"/>
          <p:cNvSpPr txBox="1"/>
          <p:nvPr/>
        </p:nvSpPr>
        <p:spPr>
          <a:xfrm>
            <a:off x="2914650" y="3250065"/>
            <a:ext cx="43877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  <a:latin typeface="Verdana"/>
                <a:cs typeface="Verdana"/>
              </a:rPr>
              <a:t>Unidad 7</a:t>
            </a:r>
          </a:p>
          <a:p>
            <a:r>
              <a:rPr lang="es-ES_tradnl" sz="3200" dirty="0" smtClean="0">
                <a:solidFill>
                  <a:srgbClr val="000000"/>
                </a:solidFill>
                <a:latin typeface="Verdana"/>
                <a:cs typeface="Verdana"/>
              </a:rPr>
              <a:t>La retribución de los</a:t>
            </a:r>
          </a:p>
          <a:p>
            <a:r>
              <a:rPr lang="es-ES_tradnl" sz="3200" dirty="0" smtClean="0">
                <a:solidFill>
                  <a:srgbClr val="000000"/>
                </a:solidFill>
                <a:latin typeface="Verdana"/>
                <a:cs typeface="Verdana"/>
              </a:rPr>
              <a:t>recursos humanos</a:t>
            </a:r>
            <a:endParaRPr lang="es-ES" sz="3200" dirty="0">
              <a:solidFill>
                <a:srgbClr val="000000"/>
              </a:solidFill>
              <a:latin typeface="Verdana"/>
              <a:cs typeface="Verdana"/>
            </a:endParaRPr>
          </a:p>
        </p:txBody>
      </p:sp>
      <p:pic>
        <p:nvPicPr>
          <p:cNvPr id="8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67650" y="3751531"/>
            <a:ext cx="1342020" cy="1022491"/>
          </a:xfrm>
          <a:prstGeom prst="rect">
            <a:avLst/>
          </a:prstGeom>
        </p:spPr>
      </p:pic>
      <p:cxnSp>
        <p:nvCxnSpPr>
          <p:cNvPr id="9" name="Conector recto 13"/>
          <p:cNvCxnSpPr/>
          <p:nvPr/>
        </p:nvCxnSpPr>
        <p:spPr>
          <a:xfrm flipH="1">
            <a:off x="2914650" y="4824191"/>
            <a:ext cx="6295021" cy="0"/>
          </a:xfrm>
          <a:prstGeom prst="line">
            <a:avLst/>
          </a:prstGeom>
          <a:ln>
            <a:solidFill>
              <a:srgbClr val="20AAA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79512" y="0"/>
            <a:ext cx="1872208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824492" y="0"/>
            <a:ext cx="1872208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5025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ortar rectángulo de esquina sencilla"/>
          <p:cNvSpPr/>
          <p:nvPr/>
        </p:nvSpPr>
        <p:spPr>
          <a:xfrm>
            <a:off x="1279318" y="1798236"/>
            <a:ext cx="9259105" cy="3210492"/>
          </a:xfrm>
          <a:prstGeom prst="snip1Rect">
            <a:avLst>
              <a:gd name="adj" fmla="val 7819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El objetivo de cualquier relación laboral es recibir una retribución acorde al trabajo </a:t>
            </a:r>
            <a:r>
              <a:rPr lang="es-ES" dirty="0" smtClean="0">
                <a:solidFill>
                  <a:schemeClr val="tx1"/>
                </a:solidFill>
              </a:rPr>
              <a:t>realizado por </a:t>
            </a:r>
            <a:r>
              <a:rPr lang="es-ES" dirty="0">
                <a:solidFill>
                  <a:schemeClr val="tx1"/>
                </a:solidFill>
              </a:rPr>
              <a:t>un tiempo de trabajo determinado o por la realización de una tarea específica; esta </a:t>
            </a:r>
            <a:r>
              <a:rPr lang="es-ES" dirty="0" smtClean="0">
                <a:solidFill>
                  <a:schemeClr val="tx1"/>
                </a:solidFill>
              </a:rPr>
              <a:t>retribución se </a:t>
            </a:r>
            <a:r>
              <a:rPr lang="es-ES" dirty="0">
                <a:solidFill>
                  <a:schemeClr val="tx1"/>
                </a:solidFill>
              </a:rPr>
              <a:t>denomina salario o </a:t>
            </a:r>
            <a:r>
              <a:rPr lang="es-ES" dirty="0" smtClean="0">
                <a:solidFill>
                  <a:schemeClr val="tx1"/>
                </a:solidFill>
              </a:rPr>
              <a:t>sueldo.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Las empresas no son libres de fijar el salario de sus trabajadores y trabajadoras a su antojo, sino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que está regulado en diferentes normas jurídicas, en los convenios colectivos y en los contratos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de trabajo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Además, el Gobierno fija anualmente la cantidad mínima que debe percibir una persona </a:t>
            </a:r>
            <a:r>
              <a:rPr lang="es-ES" dirty="0" smtClean="0">
                <a:solidFill>
                  <a:schemeClr val="tx1"/>
                </a:solidFill>
              </a:rPr>
              <a:t>trabajadora como </a:t>
            </a:r>
            <a:r>
              <a:rPr lang="es-ES" dirty="0">
                <a:solidFill>
                  <a:schemeClr val="tx1"/>
                </a:solidFill>
              </a:rPr>
              <a:t>salario base por una jornada </a:t>
            </a:r>
            <a:r>
              <a:rPr lang="es-ES" dirty="0" smtClean="0">
                <a:solidFill>
                  <a:schemeClr val="tx1"/>
                </a:solidFill>
              </a:rPr>
              <a:t>completa. Esta cantidad </a:t>
            </a:r>
            <a:r>
              <a:rPr lang="es-ES" dirty="0">
                <a:solidFill>
                  <a:schemeClr val="tx1"/>
                </a:solidFill>
              </a:rPr>
              <a:t>mínima se denomina salario mínimo interprofesional (SMI).</a:t>
            </a:r>
            <a:endParaRPr lang="es-ES" dirty="0" smtClean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El salario se refleja en un documento denominado recibo de salarios, conocido </a:t>
            </a:r>
            <a:r>
              <a:rPr lang="es-ES" dirty="0" smtClean="0">
                <a:solidFill>
                  <a:schemeClr val="tx1"/>
                </a:solidFill>
              </a:rPr>
              <a:t>coloquialmente como nómina.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71525" y="364980"/>
            <a:ext cx="105156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Introducción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grpSp>
        <p:nvGrpSpPr>
          <p:cNvPr id="14" name="Agrupar 12"/>
          <p:cNvGrpSpPr/>
          <p:nvPr/>
        </p:nvGrpSpPr>
        <p:grpSpPr>
          <a:xfrm>
            <a:off x="4603332" y="364980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15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16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17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78593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1522015" y="1347956"/>
            <a:ext cx="8973114" cy="2132229"/>
          </a:xfrm>
          <a:prstGeom prst="snip1Rect">
            <a:avLst>
              <a:gd name="adj" fmla="val 10569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Se considerará salario la totalidad de las percepciones económicas de </a:t>
            </a:r>
            <a:r>
              <a:rPr lang="es-ES" dirty="0" smtClean="0">
                <a:solidFill>
                  <a:schemeClr val="tx1"/>
                </a:solidFill>
              </a:rPr>
              <a:t>los trabajadores</a:t>
            </a:r>
            <a:r>
              <a:rPr lang="es-ES" dirty="0">
                <a:solidFill>
                  <a:schemeClr val="tx1"/>
                </a:solidFill>
              </a:rPr>
              <a:t>, en dinero o en especie, por la prestación profesional de los </a:t>
            </a:r>
            <a:r>
              <a:rPr lang="es-ES" dirty="0" smtClean="0">
                <a:solidFill>
                  <a:schemeClr val="tx1"/>
                </a:solidFill>
              </a:rPr>
              <a:t>servicios laborales </a:t>
            </a:r>
            <a:r>
              <a:rPr lang="es-ES" dirty="0">
                <a:solidFill>
                  <a:schemeClr val="tx1"/>
                </a:solidFill>
              </a:rPr>
              <a:t>por cuenta ajena, ya retribuyan el trabajo efectivo, cualquiera que </a:t>
            </a:r>
            <a:r>
              <a:rPr lang="es-ES" dirty="0" smtClean="0">
                <a:solidFill>
                  <a:schemeClr val="tx1"/>
                </a:solidFill>
              </a:rPr>
              <a:t>sea la </a:t>
            </a:r>
            <a:r>
              <a:rPr lang="es-ES" dirty="0">
                <a:solidFill>
                  <a:schemeClr val="tx1"/>
                </a:solidFill>
              </a:rPr>
              <a:t>forma de remuneración, o los periodos de descanso computables de trabajo.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En ningún caso el salario en especie podrá superar el 30 % de las </a:t>
            </a:r>
            <a:r>
              <a:rPr lang="es-ES" dirty="0" smtClean="0">
                <a:solidFill>
                  <a:schemeClr val="tx1"/>
                </a:solidFill>
              </a:rPr>
              <a:t>percepciones salariales </a:t>
            </a:r>
            <a:r>
              <a:rPr lang="es-ES" dirty="0">
                <a:solidFill>
                  <a:schemeClr val="tx1"/>
                </a:solidFill>
              </a:rPr>
              <a:t>del trabajador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El salario </a:t>
            </a:r>
            <a:r>
              <a:rPr lang="es-ES" dirty="0" smtClean="0">
                <a:solidFill>
                  <a:schemeClr val="tx1"/>
                </a:solidFill>
              </a:rPr>
              <a:t>retribuye el </a:t>
            </a:r>
            <a:r>
              <a:rPr lang="es-ES" dirty="0">
                <a:solidFill>
                  <a:schemeClr val="tx1"/>
                </a:solidFill>
              </a:rPr>
              <a:t>trabajo </a:t>
            </a:r>
            <a:r>
              <a:rPr lang="es-ES" dirty="0" smtClean="0">
                <a:solidFill>
                  <a:schemeClr val="tx1"/>
                </a:solidFill>
              </a:rPr>
              <a:t>efectivo, los </a:t>
            </a:r>
            <a:r>
              <a:rPr lang="es-ES" dirty="0">
                <a:solidFill>
                  <a:schemeClr val="tx1"/>
                </a:solidFill>
              </a:rPr>
              <a:t>periodos de </a:t>
            </a:r>
            <a:r>
              <a:rPr lang="es-ES" dirty="0" smtClean="0">
                <a:solidFill>
                  <a:schemeClr val="tx1"/>
                </a:solidFill>
              </a:rPr>
              <a:t>descanso y los </a:t>
            </a:r>
            <a:r>
              <a:rPr lang="es-ES" dirty="0">
                <a:solidFill>
                  <a:schemeClr val="tx1"/>
                </a:solidFill>
              </a:rPr>
              <a:t>periodos de inactividad.</a:t>
            </a:r>
          </a:p>
        </p:txBody>
      </p:sp>
      <p:grpSp>
        <p:nvGrpSpPr>
          <p:cNvPr id="6" name="Agrupar 12"/>
          <p:cNvGrpSpPr/>
          <p:nvPr/>
        </p:nvGrpSpPr>
        <p:grpSpPr>
          <a:xfrm>
            <a:off x="3966789" y="323975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7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8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9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ítulo 3"/>
          <p:cNvSpPr>
            <a:spLocks noGrp="1"/>
          </p:cNvSpPr>
          <p:nvPr>
            <p:ph type="title"/>
          </p:nvPr>
        </p:nvSpPr>
        <p:spPr>
          <a:xfrm>
            <a:off x="1009651" y="387581"/>
            <a:ext cx="84201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El salario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5890" y="3956722"/>
            <a:ext cx="102489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353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1296533" y="1418352"/>
            <a:ext cx="9662615" cy="1870763"/>
          </a:xfrm>
          <a:prstGeom prst="snip1Rect">
            <a:avLst/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El salario deberá abonarse en la fecha y en el lugar convenidos y, a falta de pacto, en la que </a:t>
            </a:r>
            <a:r>
              <a:rPr lang="es-ES" dirty="0" smtClean="0">
                <a:solidFill>
                  <a:schemeClr val="tx1"/>
                </a:solidFill>
              </a:rPr>
              <a:t>marquen los </a:t>
            </a:r>
            <a:r>
              <a:rPr lang="es-ES" dirty="0">
                <a:solidFill>
                  <a:schemeClr val="tx1"/>
                </a:solidFill>
              </a:rPr>
              <a:t>usos y costumbres, pero en ningún caso el periodo de pago podrá exceder de un mes.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El retraso en el pago del salario es sancionable con el pago por la empresa de un interés anual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del 10 % de lo adeudado, no aplicándose este recargo a las percepciones </a:t>
            </a:r>
            <a:r>
              <a:rPr lang="es-ES" dirty="0" err="1" smtClean="0">
                <a:solidFill>
                  <a:schemeClr val="tx1"/>
                </a:solidFill>
              </a:rPr>
              <a:t>extrasalariales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Las personas trabajadoras tienen asimismo derecho a percibir anticipos a cuenta del trabajo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ya </a:t>
            </a:r>
            <a:r>
              <a:rPr lang="es-ES" dirty="0" smtClean="0">
                <a:solidFill>
                  <a:schemeClr val="tx1"/>
                </a:solidFill>
              </a:rPr>
              <a:t>realizado.</a:t>
            </a:r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5" name="Agrupar 12"/>
          <p:cNvGrpSpPr/>
          <p:nvPr/>
        </p:nvGrpSpPr>
        <p:grpSpPr>
          <a:xfrm>
            <a:off x="4288096" y="364980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6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7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8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3"/>
          <p:cNvSpPr>
            <a:spLocks noGrp="1"/>
          </p:cNvSpPr>
          <p:nvPr>
            <p:ph type="title"/>
          </p:nvPr>
        </p:nvSpPr>
        <p:spPr>
          <a:xfrm>
            <a:off x="1771651" y="409536"/>
            <a:ext cx="84201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Pago del salario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sp>
        <p:nvSpPr>
          <p:cNvPr id="10" name="9 Recortar rectángulo de esquina sencilla"/>
          <p:cNvSpPr/>
          <p:nvPr/>
        </p:nvSpPr>
        <p:spPr>
          <a:xfrm>
            <a:off x="1296533" y="3727098"/>
            <a:ext cx="4408223" cy="1854836"/>
          </a:xfrm>
          <a:prstGeom prst="snip1Rect">
            <a:avLst>
              <a:gd name="adj" fmla="val 11516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es-ES" dirty="0" smtClean="0">
                <a:solidFill>
                  <a:schemeClr val="tx1"/>
                </a:solidFill>
              </a:rPr>
              <a:t>El </a:t>
            </a:r>
            <a:r>
              <a:rPr lang="es-ES" dirty="0">
                <a:solidFill>
                  <a:schemeClr val="tx1"/>
                </a:solidFill>
              </a:rPr>
              <a:t>salario mínimo interprofesional (SMI) es la cantidad mínima que debe </a:t>
            </a:r>
            <a:r>
              <a:rPr lang="es-ES" dirty="0" smtClean="0">
                <a:solidFill>
                  <a:schemeClr val="tx1"/>
                </a:solidFill>
              </a:rPr>
              <a:t>percibir un </a:t>
            </a:r>
            <a:r>
              <a:rPr lang="es-ES" dirty="0">
                <a:solidFill>
                  <a:schemeClr val="tx1"/>
                </a:solidFill>
              </a:rPr>
              <a:t>trabajador o trabajadora como salario base por una jornada completa, </a:t>
            </a:r>
            <a:r>
              <a:rPr lang="es-ES" dirty="0" smtClean="0">
                <a:solidFill>
                  <a:schemeClr val="tx1"/>
                </a:solidFill>
              </a:rPr>
              <a:t>sin distinción </a:t>
            </a:r>
            <a:r>
              <a:rPr lang="es-ES" dirty="0">
                <a:solidFill>
                  <a:schemeClr val="tx1"/>
                </a:solidFill>
              </a:rPr>
              <a:t>de sexo o edad, ya sean fijos, eventuales o temporeros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1" name="10 Recortar rectángulo de esquina sencilla"/>
          <p:cNvSpPr/>
          <p:nvPr/>
        </p:nvSpPr>
        <p:spPr>
          <a:xfrm>
            <a:off x="6397132" y="3727098"/>
            <a:ext cx="4408223" cy="1854836"/>
          </a:xfrm>
          <a:prstGeom prst="snip1Rect">
            <a:avLst>
              <a:gd name="adj" fmla="val 11516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</a:pPr>
            <a:r>
              <a:rPr lang="es-ES" dirty="0">
                <a:solidFill>
                  <a:schemeClr val="tx1"/>
                </a:solidFill>
              </a:rPr>
              <a:t>El Fondo de Garantía Salarial (</a:t>
            </a:r>
            <a:r>
              <a:rPr lang="es-ES" dirty="0" err="1">
                <a:solidFill>
                  <a:schemeClr val="tx1"/>
                </a:solidFill>
              </a:rPr>
              <a:t>Fogasa</a:t>
            </a:r>
            <a:r>
              <a:rPr lang="es-ES" dirty="0">
                <a:solidFill>
                  <a:schemeClr val="tx1"/>
                </a:solidFill>
              </a:rPr>
              <a:t>) es un organismo autónomo, adscrito al Ministerio </a:t>
            </a:r>
            <a:r>
              <a:rPr lang="es-ES" dirty="0" smtClean="0">
                <a:solidFill>
                  <a:schemeClr val="tx1"/>
                </a:solidFill>
              </a:rPr>
              <a:t>de Trabajo</a:t>
            </a:r>
            <a:r>
              <a:rPr lang="es-ES" dirty="0">
                <a:solidFill>
                  <a:schemeClr val="tx1"/>
                </a:solidFill>
              </a:rPr>
              <a:t>, cuya finalidad es abonar parcialmente a las trabajadoras y trabajadores los salarios </a:t>
            </a:r>
            <a:r>
              <a:rPr lang="es-ES" dirty="0" smtClean="0">
                <a:solidFill>
                  <a:schemeClr val="tx1"/>
                </a:solidFill>
              </a:rPr>
              <a:t>y las </a:t>
            </a:r>
            <a:r>
              <a:rPr lang="es-ES" dirty="0">
                <a:solidFill>
                  <a:schemeClr val="tx1"/>
                </a:solidFill>
              </a:rPr>
              <a:t>indemnizaciones debidas por la empresa. </a:t>
            </a:r>
          </a:p>
        </p:txBody>
      </p:sp>
    </p:spTree>
    <p:extLst>
      <p:ext uri="{BB962C8B-B14F-4D97-AF65-F5344CB8AC3E}">
        <p14:creationId xmlns:p14="http://schemas.microsoft.com/office/powerpoint/2010/main" xmlns="" val="31027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497574" y="2000250"/>
            <a:ext cx="2681282" cy="2710339"/>
          </a:xfrm>
          <a:prstGeom prst="snip1Rect">
            <a:avLst>
              <a:gd name="adj" fmla="val 9650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numCol="1" rtlCol="0" anchor="ctr" anchorCtr="1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solidFill>
                  <a:schemeClr val="tx1"/>
                </a:solidFill>
              </a:rPr>
              <a:t>El salario se documenta en el recibo de salarios o nómina, que será entregado </a:t>
            </a:r>
            <a:r>
              <a:rPr lang="es-ES" dirty="0" smtClean="0">
                <a:solidFill>
                  <a:schemeClr val="tx1"/>
                </a:solidFill>
              </a:rPr>
              <a:t>cada mes </a:t>
            </a:r>
            <a:r>
              <a:rPr lang="es-ES" dirty="0">
                <a:solidFill>
                  <a:schemeClr val="tx1"/>
                </a:solidFill>
              </a:rPr>
              <a:t>a la persona trabajadora. En él se especificarán cada una de las percepciones</a:t>
            </a:r>
            <a:r>
              <a:rPr lang="es-ES" dirty="0" smtClean="0">
                <a:solidFill>
                  <a:schemeClr val="tx1"/>
                </a:solidFill>
              </a:rPr>
              <a:t>, así </a:t>
            </a:r>
            <a:r>
              <a:rPr lang="es-ES" dirty="0">
                <a:solidFill>
                  <a:schemeClr val="tx1"/>
                </a:solidFill>
              </a:rPr>
              <a:t>como los descuentos que se practiquen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es-ES" dirty="0">
              <a:solidFill>
                <a:schemeClr val="tx1"/>
              </a:solidFill>
            </a:endParaRPr>
          </a:p>
        </p:txBody>
      </p:sp>
      <p:grpSp>
        <p:nvGrpSpPr>
          <p:cNvPr id="6" name="Agrupar 12"/>
          <p:cNvGrpSpPr/>
          <p:nvPr/>
        </p:nvGrpSpPr>
        <p:grpSpPr>
          <a:xfrm>
            <a:off x="4236621" y="387581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7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8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9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ítulo 3"/>
          <p:cNvSpPr>
            <a:spLocks noGrp="1"/>
          </p:cNvSpPr>
          <p:nvPr>
            <p:ph type="title"/>
          </p:nvPr>
        </p:nvSpPr>
        <p:spPr>
          <a:xfrm>
            <a:off x="4774921" y="387581"/>
            <a:ext cx="4292879" cy="735855"/>
          </a:xfrm>
        </p:spPr>
        <p:txBody>
          <a:bodyPr anchor="t">
            <a:normAutofit fontScale="90000"/>
          </a:bodyPr>
          <a:lstStyle/>
          <a:p>
            <a:r>
              <a:rPr lang="es-ES" sz="2400" b="1" dirty="0"/>
              <a:t>El recibo de salarios: la nómina</a:t>
            </a:r>
            <a:r>
              <a:rPr lang="es-ES_tradnl" sz="2400" b="1" dirty="0" smtClean="0"/>
              <a:t/>
            </a:r>
            <a:br>
              <a:rPr lang="es-ES_tradnl" sz="2400" b="1" dirty="0" smtClean="0"/>
            </a:br>
            <a:endParaRPr lang="es-ES_tradnl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9628" y="1123436"/>
            <a:ext cx="7033122" cy="533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534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755626" y="2661313"/>
            <a:ext cx="3285208" cy="1466937"/>
          </a:xfrm>
          <a:prstGeom prst="snip1Rect">
            <a:avLst>
              <a:gd name="adj" fmla="val 12381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Las percepciones salariales son </a:t>
            </a:r>
            <a:r>
              <a:rPr lang="es-ES" dirty="0">
                <a:solidFill>
                  <a:schemeClr val="tx1"/>
                </a:solidFill>
              </a:rPr>
              <a:t>aquellas que retribuyen el trabajo realizado.</a:t>
            </a:r>
          </a:p>
        </p:txBody>
      </p:sp>
      <p:grpSp>
        <p:nvGrpSpPr>
          <p:cNvPr id="6" name="Agrupar 12"/>
          <p:cNvGrpSpPr/>
          <p:nvPr/>
        </p:nvGrpSpPr>
        <p:grpSpPr>
          <a:xfrm>
            <a:off x="3806470" y="323975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7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8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9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ítulo 3"/>
          <p:cNvSpPr>
            <a:spLocks noGrp="1"/>
          </p:cNvSpPr>
          <p:nvPr>
            <p:ph type="title"/>
          </p:nvPr>
        </p:nvSpPr>
        <p:spPr>
          <a:xfrm>
            <a:off x="1771651" y="387581"/>
            <a:ext cx="84201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Percepciones salariales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2125" y="1123436"/>
            <a:ext cx="5609584" cy="5292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465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755626" y="2169994"/>
            <a:ext cx="3285208" cy="2224586"/>
          </a:xfrm>
          <a:prstGeom prst="snip1Rect">
            <a:avLst>
              <a:gd name="adj" fmla="val 12381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Las percepciones no salariales o </a:t>
            </a:r>
            <a:r>
              <a:rPr lang="es-ES" dirty="0" err="1">
                <a:solidFill>
                  <a:schemeClr val="tx1"/>
                </a:solidFill>
              </a:rPr>
              <a:t>extrasalariales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son </a:t>
            </a:r>
            <a:r>
              <a:rPr lang="es-ES" dirty="0">
                <a:solidFill>
                  <a:schemeClr val="tx1"/>
                </a:solidFill>
              </a:rPr>
              <a:t>cantidades que se reciben </a:t>
            </a:r>
            <a:r>
              <a:rPr lang="es-ES" dirty="0" smtClean="0">
                <a:solidFill>
                  <a:schemeClr val="tx1"/>
                </a:solidFill>
              </a:rPr>
              <a:t>como consecuencia </a:t>
            </a:r>
            <a:r>
              <a:rPr lang="es-ES" dirty="0">
                <a:solidFill>
                  <a:schemeClr val="tx1"/>
                </a:solidFill>
              </a:rPr>
              <a:t>del trabajo, pero que no retribuyen ni el trabajo efectivo ni los periodos </a:t>
            </a:r>
            <a:r>
              <a:rPr lang="es-ES" dirty="0" smtClean="0">
                <a:solidFill>
                  <a:schemeClr val="tx1"/>
                </a:solidFill>
              </a:rPr>
              <a:t>de descanso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6" name="Agrupar 12"/>
          <p:cNvGrpSpPr/>
          <p:nvPr/>
        </p:nvGrpSpPr>
        <p:grpSpPr>
          <a:xfrm>
            <a:off x="3806470" y="323975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7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8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9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ítulo 3"/>
          <p:cNvSpPr>
            <a:spLocks noGrp="1"/>
          </p:cNvSpPr>
          <p:nvPr>
            <p:ph type="title"/>
          </p:nvPr>
        </p:nvSpPr>
        <p:spPr>
          <a:xfrm>
            <a:off x="1771651" y="387581"/>
            <a:ext cx="84201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Percepciones no salariales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75199" y="1241518"/>
            <a:ext cx="7259622" cy="483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751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ortar rectángulo de esquina sencilla"/>
          <p:cNvSpPr/>
          <p:nvPr/>
        </p:nvSpPr>
        <p:spPr>
          <a:xfrm>
            <a:off x="755626" y="2169994"/>
            <a:ext cx="3285208" cy="1856096"/>
          </a:xfrm>
          <a:prstGeom prst="snip1Rect">
            <a:avLst>
              <a:gd name="adj" fmla="val 12381"/>
            </a:avLst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Para obtener la cantidad neta que percibirá finalmente la persona trabajadora, a los </a:t>
            </a:r>
            <a:r>
              <a:rPr lang="es-ES" dirty="0" smtClean="0">
                <a:solidFill>
                  <a:schemeClr val="tx1"/>
                </a:solidFill>
              </a:rPr>
              <a:t>devengos íntegros </a:t>
            </a:r>
            <a:r>
              <a:rPr lang="es-ES" dirty="0">
                <a:solidFill>
                  <a:schemeClr val="tx1"/>
                </a:solidFill>
              </a:rPr>
              <a:t>se les ha de practicar una serie de deducciones.</a:t>
            </a:r>
          </a:p>
        </p:txBody>
      </p:sp>
      <p:grpSp>
        <p:nvGrpSpPr>
          <p:cNvPr id="6" name="Agrupar 12"/>
          <p:cNvGrpSpPr/>
          <p:nvPr/>
        </p:nvGrpSpPr>
        <p:grpSpPr>
          <a:xfrm>
            <a:off x="4338742" y="351271"/>
            <a:ext cx="2109036" cy="469634"/>
            <a:chOff x="716373" y="2162909"/>
            <a:chExt cx="2948175" cy="656491"/>
          </a:xfrm>
          <a:solidFill>
            <a:srgbClr val="FF0000"/>
          </a:solidFill>
        </p:grpSpPr>
        <p:sp>
          <p:nvSpPr>
            <p:cNvPr id="7" name="Triángulo isósceles 13"/>
            <p:cNvSpPr/>
            <p:nvPr/>
          </p:nvSpPr>
          <p:spPr>
            <a:xfrm>
              <a:off x="716373" y="216290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sp>
          <p:nvSpPr>
            <p:cNvPr id="8" name="Triángulo isósceles 14"/>
            <p:cNvSpPr/>
            <p:nvPr/>
          </p:nvSpPr>
          <p:spPr>
            <a:xfrm>
              <a:off x="805274" y="2232759"/>
              <a:ext cx="655226" cy="586641"/>
            </a:xfrm>
            <a:prstGeom prst="triangle">
              <a:avLst>
                <a:gd name="adj" fmla="val 100000"/>
              </a:avLst>
            </a:prstGeom>
            <a:solidFill>
              <a:srgbClr val="20AAA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  <p:cxnSp>
          <p:nvCxnSpPr>
            <p:cNvPr id="9" name="Conector recto 15"/>
            <p:cNvCxnSpPr/>
            <p:nvPr/>
          </p:nvCxnSpPr>
          <p:spPr>
            <a:xfrm>
              <a:off x="1418166" y="2800784"/>
              <a:ext cx="2246382" cy="0"/>
            </a:xfrm>
            <a:prstGeom prst="line">
              <a:avLst/>
            </a:prstGeom>
            <a:grpFill/>
            <a:ln>
              <a:solidFill>
                <a:srgbClr val="20AAA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ítulo 3"/>
          <p:cNvSpPr>
            <a:spLocks noGrp="1"/>
          </p:cNvSpPr>
          <p:nvPr>
            <p:ph type="title"/>
          </p:nvPr>
        </p:nvSpPr>
        <p:spPr>
          <a:xfrm>
            <a:off x="1771651" y="412364"/>
            <a:ext cx="8420100" cy="73585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ES_tradnl" sz="2400" b="1" dirty="0" smtClean="0"/>
              <a:t>Deducciones</a:t>
            </a:r>
            <a:br>
              <a:rPr lang="es-ES_tradnl" sz="2400" b="1" dirty="0" smtClean="0"/>
            </a:br>
            <a:endParaRPr lang="es-ES_tradnl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8742" y="1238250"/>
            <a:ext cx="6864444" cy="512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451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537</Words>
  <Application>Microsoft Office PowerPoint</Application>
  <PresentationFormat>Personalizado</PresentationFormat>
  <Paragraphs>50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Introducción </vt:lpstr>
      <vt:lpstr>El salario </vt:lpstr>
      <vt:lpstr>Pago del salario </vt:lpstr>
      <vt:lpstr>El recibo de salarios: la nómina </vt:lpstr>
      <vt:lpstr>Percepciones salariales </vt:lpstr>
      <vt:lpstr>Percepciones no salariales </vt:lpstr>
      <vt:lpstr>Deducciones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</dc:title>
  <dc:creator>Ana Arias Rodriguez</dc:creator>
  <cp:lastModifiedBy>Artext</cp:lastModifiedBy>
  <cp:revision>42</cp:revision>
  <dcterms:created xsi:type="dcterms:W3CDTF">2016-06-28T20:43:18Z</dcterms:created>
  <dcterms:modified xsi:type="dcterms:W3CDTF">2019-04-24T07:28:58Z</dcterms:modified>
</cp:coreProperties>
</file>