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1"/>
  </p:notesMasterIdLst>
  <p:sldIdLst>
    <p:sldId id="272" r:id="rId2"/>
    <p:sldId id="273" r:id="rId3"/>
    <p:sldId id="277" r:id="rId4"/>
    <p:sldId id="263" r:id="rId5"/>
    <p:sldId id="262" r:id="rId6"/>
    <p:sldId id="274" r:id="rId7"/>
    <p:sldId id="276" r:id="rId8"/>
    <p:sldId id="278" r:id="rId9"/>
    <p:sldId id="279" r:id="rId10"/>
    <p:sldId id="281" r:id="rId11"/>
    <p:sldId id="282" r:id="rId12"/>
    <p:sldId id="280" r:id="rId13"/>
    <p:sldId id="284" r:id="rId14"/>
    <p:sldId id="285" r:id="rId15"/>
    <p:sldId id="286" r:id="rId16"/>
    <p:sldId id="287" r:id="rId17"/>
    <p:sldId id="288" r:id="rId18"/>
    <p:sldId id="289" r:id="rId19"/>
    <p:sldId id="29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985" autoAdjust="0"/>
  </p:normalViewPr>
  <p:slideViewPr>
    <p:cSldViewPr>
      <p:cViewPr>
        <p:scale>
          <a:sx n="60" d="100"/>
          <a:sy n="60" d="100"/>
        </p:scale>
        <p:origin x="-3084" y="-8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DDF7DD-E9F3-40D6-9CAA-CD49C6432451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F201D-0A44-43F5-BBEE-13B5F3D91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44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F201D-0A44-43F5-BBEE-13B5F3D9163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855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F201D-0A44-43F5-BBEE-13B5F3D9163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798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F201D-0A44-43F5-BBEE-13B5F3D9163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316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8D294E6-EDA8-4EA6-A180-1905B5DB000B}" type="datetimeFigureOut">
              <a:rPr lang="en-GB" smtClean="0"/>
              <a:t>03/10/2016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B1FB713-3B51-4E2B-82F4-8A09C30C57D3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hyperlink" Target="http://www.raeng.org.uk/publications/other/rolling-bridge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0Dj7XA77h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763" y="1916832"/>
            <a:ext cx="8062912" cy="1470025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Rolling Bridges!</a:t>
            </a:r>
            <a:endParaRPr lang="en-GB" sz="6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22582"/>
            <a:ext cx="4125482" cy="20984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95736" y="4221088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hlinkClick r:id="rId4"/>
              </a:rPr>
              <a:t>Activity produced by the Royal Academy of Engineering </a:t>
            </a:r>
            <a:endParaRPr lang="en-GB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5799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149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Rolling Bridges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2854" y="1844823"/>
            <a:ext cx="4145510" cy="4867513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326338" y="1844824"/>
            <a:ext cx="4245662" cy="1656184"/>
            <a:chOff x="326338" y="1916832"/>
            <a:chExt cx="6045862" cy="248372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6338" y="1916832"/>
              <a:ext cx="1938596" cy="248372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27984" y="1963375"/>
              <a:ext cx="1944216" cy="2437184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374351" y="1916832"/>
              <a:ext cx="1944216" cy="2437184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32869" y="3573016"/>
            <a:ext cx="4649558" cy="31393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GB" b="1" dirty="0">
                <a:latin typeface="SohoGothicStd-Bold"/>
              </a:rPr>
              <a:t>The photographs </a:t>
            </a:r>
            <a:r>
              <a:rPr lang="en-GB" b="1" dirty="0" smtClean="0">
                <a:latin typeface="SohoGothicStd-Bold"/>
              </a:rPr>
              <a:t>show </a:t>
            </a:r>
            <a:r>
              <a:rPr lang="en-GB" b="1" dirty="0">
                <a:latin typeface="SohoGothicStd-Bold"/>
              </a:rPr>
              <a:t>a special bridge designed </a:t>
            </a:r>
            <a:r>
              <a:rPr lang="en-GB" b="1" dirty="0" smtClean="0">
                <a:latin typeface="SohoGothicStd-Bold"/>
              </a:rPr>
              <a:t>by Thomas </a:t>
            </a:r>
            <a:r>
              <a:rPr lang="en-GB" b="1" dirty="0" err="1">
                <a:latin typeface="SohoGothicStd-Bold"/>
              </a:rPr>
              <a:t>Heatherwick</a:t>
            </a:r>
            <a:r>
              <a:rPr lang="en-GB" b="1" dirty="0">
                <a:latin typeface="SohoGothicStd-Bold"/>
              </a:rPr>
              <a:t>. </a:t>
            </a:r>
            <a:r>
              <a:rPr lang="en-GB" b="1" dirty="0" smtClean="0">
                <a:latin typeface="SohoGothicStd-Bold"/>
              </a:rPr>
              <a:t> Thomas </a:t>
            </a:r>
            <a:r>
              <a:rPr lang="en-GB" b="1" dirty="0">
                <a:latin typeface="SohoGothicStd-Bold"/>
              </a:rPr>
              <a:t>is a British designer who </a:t>
            </a:r>
            <a:r>
              <a:rPr lang="en-GB" b="1" dirty="0" smtClean="0">
                <a:latin typeface="SohoGothicStd-Bold"/>
              </a:rPr>
              <a:t>created the </a:t>
            </a:r>
            <a:r>
              <a:rPr lang="en-GB" b="1" dirty="0">
                <a:latin typeface="SohoGothicStd-Bold"/>
              </a:rPr>
              <a:t>Cauldron at the London Olympics and the new </a:t>
            </a:r>
            <a:r>
              <a:rPr lang="en-GB" b="1" dirty="0" err="1">
                <a:latin typeface="SohoGothicStd-Bold"/>
              </a:rPr>
              <a:t>Routemaster</a:t>
            </a:r>
            <a:r>
              <a:rPr lang="en-GB" b="1" dirty="0">
                <a:latin typeface="SohoGothicStd-Bold"/>
              </a:rPr>
              <a:t> </a:t>
            </a:r>
            <a:r>
              <a:rPr lang="en-GB" b="1" dirty="0" smtClean="0">
                <a:latin typeface="SohoGothicStd-Bold"/>
              </a:rPr>
              <a:t>bus in </a:t>
            </a:r>
            <a:r>
              <a:rPr lang="en-GB" b="1" dirty="0">
                <a:latin typeface="SohoGothicStd-Bold"/>
              </a:rPr>
              <a:t>London.</a:t>
            </a:r>
          </a:p>
          <a:p>
            <a:pPr algn="just"/>
            <a:r>
              <a:rPr lang="en-GB" dirty="0">
                <a:latin typeface="SohoGothicStd-Light"/>
              </a:rPr>
              <a:t>He used a lot of mathematics and </a:t>
            </a:r>
            <a:r>
              <a:rPr lang="en-GB" dirty="0" smtClean="0">
                <a:latin typeface="SohoGothicStd-Light"/>
              </a:rPr>
              <a:t> engineering </a:t>
            </a:r>
            <a:r>
              <a:rPr lang="en-GB" dirty="0">
                <a:latin typeface="SohoGothicStd-Light"/>
              </a:rPr>
              <a:t>to develop all these </a:t>
            </a:r>
            <a:r>
              <a:rPr lang="en-GB" dirty="0" smtClean="0">
                <a:latin typeface="SohoGothicStd-Light"/>
              </a:rPr>
              <a:t>things. But </a:t>
            </a:r>
            <a:r>
              <a:rPr lang="en-GB" dirty="0">
                <a:latin typeface="SohoGothicStd-Light"/>
              </a:rPr>
              <a:t>how did he make the bridge and what mathematics did he use? Follow </a:t>
            </a:r>
            <a:r>
              <a:rPr lang="en-GB" dirty="0" smtClean="0">
                <a:latin typeface="SohoGothicStd-Light"/>
              </a:rPr>
              <a:t>the activities </a:t>
            </a:r>
            <a:r>
              <a:rPr lang="en-GB" dirty="0">
                <a:latin typeface="SohoGothicStd-Light"/>
              </a:rPr>
              <a:t>below to find out how.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100323"/>
            <a:ext cx="2428642" cy="1235356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440" y="159939"/>
            <a:ext cx="1175740" cy="1175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06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x0Dj7XA77hw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70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Warm Up!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Can you build your own rolling bridge?</a:t>
            </a:r>
            <a:endParaRPr lang="en-GB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458" y="295722"/>
            <a:ext cx="2428642" cy="1235356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65104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908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1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83569" y="1845734"/>
            <a:ext cx="7683192" cy="4023360"/>
          </a:xfrm>
        </p:spPr>
        <p:txBody>
          <a:bodyPr>
            <a:noAutofit/>
          </a:bodyPr>
          <a:lstStyle/>
          <a:p>
            <a:r>
              <a:rPr lang="en-GB" sz="2400" dirty="0" smtClean="0"/>
              <a:t>In your groups, take </a:t>
            </a:r>
            <a:r>
              <a:rPr lang="en-GB" sz="2400" dirty="0"/>
              <a:t>a sheet of A4 card and divide it into five equal strips cut </a:t>
            </a:r>
            <a:r>
              <a:rPr lang="en-GB" sz="2400" dirty="0" smtClean="0"/>
              <a:t>lengthways</a:t>
            </a:r>
            <a:r>
              <a:rPr lang="en-GB" sz="2400" dirty="0"/>
              <a:t>.</a:t>
            </a:r>
          </a:p>
          <a:p>
            <a:r>
              <a:rPr lang="en-GB" sz="2400" dirty="0"/>
              <a:t>To do this you will need to measure the total width of the </a:t>
            </a:r>
            <a:r>
              <a:rPr lang="en-GB" sz="2400" dirty="0" smtClean="0"/>
              <a:t>card </a:t>
            </a:r>
            <a:r>
              <a:rPr lang="en-GB" sz="2400" dirty="0"/>
              <a:t>in </a:t>
            </a:r>
            <a:r>
              <a:rPr lang="en-GB" sz="2400" dirty="0" smtClean="0"/>
              <a:t>centimetres (cm</a:t>
            </a:r>
            <a:r>
              <a:rPr lang="en-GB" sz="2400" dirty="0"/>
              <a:t>) and divide by 5. What is the width of each strip</a:t>
            </a:r>
            <a:r>
              <a:rPr lang="en-GB" sz="2400" dirty="0" smtClean="0"/>
              <a:t>?</a:t>
            </a:r>
          </a:p>
          <a:p>
            <a:endParaRPr lang="en-GB" sz="2400" dirty="0"/>
          </a:p>
          <a:p>
            <a:r>
              <a:rPr lang="en-GB" sz="2400" b="1" i="1" dirty="0" smtClean="0"/>
              <a:t>You should now have </a:t>
            </a:r>
          </a:p>
          <a:p>
            <a:r>
              <a:rPr lang="en-GB" sz="2400" b="1" i="1" dirty="0" smtClean="0"/>
              <a:t>1 strip each with one</a:t>
            </a:r>
          </a:p>
          <a:p>
            <a:r>
              <a:rPr lang="en-GB" sz="2400" b="1" i="1" dirty="0" smtClean="0"/>
              <a:t>left over!</a:t>
            </a:r>
            <a:endParaRPr lang="en-GB" sz="2400" b="1" i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1920" y="3532512"/>
            <a:ext cx="4320480" cy="26327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072" y="258365"/>
            <a:ext cx="1442443" cy="144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985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2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sz="2800" dirty="0"/>
              <a:t>Take </a:t>
            </a:r>
            <a:r>
              <a:rPr lang="en-GB" sz="2800" dirty="0" smtClean="0"/>
              <a:t>your </a:t>
            </a:r>
            <a:r>
              <a:rPr lang="en-GB" sz="2800" dirty="0"/>
              <a:t>strip of </a:t>
            </a:r>
            <a:r>
              <a:rPr lang="en-GB" sz="2800" dirty="0" smtClean="0"/>
              <a:t>card </a:t>
            </a:r>
            <a:r>
              <a:rPr lang="en-GB" sz="2800" dirty="0"/>
              <a:t>and measure its </a:t>
            </a:r>
            <a:r>
              <a:rPr lang="en-GB" sz="2800" dirty="0" smtClean="0"/>
              <a:t>length (L). </a:t>
            </a:r>
            <a:r>
              <a:rPr lang="en-GB" sz="2800" dirty="0"/>
              <a:t>Give your answer </a:t>
            </a:r>
            <a:r>
              <a:rPr lang="en-GB" sz="2800" dirty="0" smtClean="0"/>
              <a:t>in centimetres </a:t>
            </a:r>
            <a:r>
              <a:rPr lang="en-GB" sz="2800" dirty="0"/>
              <a:t>(cm) to one decimal place</a:t>
            </a:r>
            <a:r>
              <a:rPr lang="en-GB" sz="2800" dirty="0" smtClean="0"/>
              <a:t>.</a:t>
            </a:r>
          </a:p>
          <a:p>
            <a:pPr algn="just"/>
            <a:r>
              <a:rPr lang="en-GB" sz="2800" dirty="0" smtClean="0"/>
              <a:t>Next</a:t>
            </a:r>
            <a:r>
              <a:rPr lang="en-GB" sz="2800" dirty="0"/>
              <a:t>, divide the length of paper into 6 sections and mark with a line</a:t>
            </a:r>
            <a:r>
              <a:rPr lang="en-GB" sz="2800" dirty="0" smtClean="0"/>
              <a:t>.</a:t>
            </a:r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2959" y="4500942"/>
            <a:ext cx="7622561" cy="13681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201" y="258365"/>
            <a:ext cx="1578787" cy="157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163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3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73636" y="1923642"/>
            <a:ext cx="2123174" cy="19374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73636" y="3940772"/>
            <a:ext cx="2123173" cy="2278108"/>
          </a:xfrm>
          <a:prstGeom prst="rect">
            <a:avLst/>
          </a:prstGeom>
        </p:spPr>
      </p:pic>
      <p:sp>
        <p:nvSpPr>
          <p:cNvPr id="8" name="Content Placeholder 8"/>
          <p:cNvSpPr txBox="1">
            <a:spLocks/>
          </p:cNvSpPr>
          <p:nvPr/>
        </p:nvSpPr>
        <p:spPr>
          <a:xfrm>
            <a:off x="823011" y="2132856"/>
            <a:ext cx="4469070" cy="3814146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Fold down each line to make your rolling bridge!</a:t>
            </a:r>
          </a:p>
          <a:p>
            <a:r>
              <a:rPr lang="en-GB" sz="2800" b="1" i="1" dirty="0"/>
              <a:t>What shape is this polygon?</a:t>
            </a:r>
          </a:p>
          <a:p>
            <a:r>
              <a:rPr lang="en-GB" sz="2800" dirty="0"/>
              <a:t>Can you see how your polygon rolls and unrolls like Thomas </a:t>
            </a:r>
            <a:r>
              <a:rPr lang="en-GB" sz="2800" dirty="0" err="1"/>
              <a:t>Heatherwick’s</a:t>
            </a:r>
            <a:r>
              <a:rPr lang="en-GB" sz="2800" dirty="0"/>
              <a:t> bridge?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573" y="233658"/>
            <a:ext cx="1260063" cy="126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72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391578"/>
          </a:xfrm>
        </p:spPr>
        <p:txBody>
          <a:bodyPr>
            <a:noAutofit/>
          </a:bodyPr>
          <a:lstStyle/>
          <a:p>
            <a:pPr algn="just"/>
            <a:r>
              <a:rPr lang="en-GB" sz="2400" dirty="0"/>
              <a:t>You can imagine the polygon has a circle around it. We can estimate </a:t>
            </a:r>
            <a:r>
              <a:rPr lang="en-GB" sz="2400" dirty="0" smtClean="0"/>
              <a:t>the diameter </a:t>
            </a:r>
            <a:r>
              <a:rPr lang="en-GB" sz="2400" dirty="0"/>
              <a:t>of the circle that the polygon would fit </a:t>
            </a:r>
            <a:r>
              <a:rPr lang="en-GB" sz="2400" dirty="0" smtClean="0"/>
              <a:t>inside.  </a:t>
            </a:r>
          </a:p>
          <a:p>
            <a:pPr algn="just"/>
            <a:endParaRPr lang="en-GB" sz="2400" dirty="0"/>
          </a:p>
          <a:p>
            <a:pPr algn="just"/>
            <a:endParaRPr lang="en-GB" sz="2400" dirty="0" smtClean="0"/>
          </a:p>
          <a:p>
            <a:pPr algn="just"/>
            <a:endParaRPr lang="en-GB" sz="2400" dirty="0" smtClean="0"/>
          </a:p>
          <a:p>
            <a:pPr algn="just"/>
            <a:r>
              <a:rPr lang="en-GB" sz="2400" dirty="0" smtClean="0"/>
              <a:t>The </a:t>
            </a:r>
            <a:r>
              <a:rPr lang="en-GB" sz="2400" dirty="0"/>
              <a:t>diameter is the name for a straight line that goes from one side of a </a:t>
            </a:r>
            <a:r>
              <a:rPr lang="en-GB" sz="2400" dirty="0" smtClean="0"/>
              <a:t>circle to </a:t>
            </a:r>
            <a:r>
              <a:rPr lang="en-GB" sz="2400" dirty="0"/>
              <a:t>another passing through the centre </a:t>
            </a:r>
            <a:r>
              <a:rPr lang="en-GB" sz="2400" dirty="0" smtClean="0"/>
              <a:t>point.  Estimate </a:t>
            </a:r>
            <a:r>
              <a:rPr lang="en-GB" sz="2400" dirty="0"/>
              <a:t>the diameter </a:t>
            </a:r>
            <a:r>
              <a:rPr lang="en-GB" sz="2400" dirty="0" smtClean="0"/>
              <a:t>(D) of </a:t>
            </a:r>
            <a:r>
              <a:rPr lang="en-GB" sz="2400" dirty="0"/>
              <a:t>the circle around your polygon by measuring </a:t>
            </a:r>
            <a:r>
              <a:rPr lang="en-GB" sz="2400" dirty="0" smtClean="0"/>
              <a:t>the distance </a:t>
            </a:r>
            <a:r>
              <a:rPr lang="en-GB" sz="2400" dirty="0"/>
              <a:t>between two points going through the </a:t>
            </a:r>
            <a:r>
              <a:rPr lang="en-GB" sz="2400" dirty="0" smtClean="0"/>
              <a:t>centre. 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5736" y="2815991"/>
            <a:ext cx="1656184" cy="1573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79012" y="2832759"/>
            <a:ext cx="1657350" cy="160435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98336" y="3067266"/>
            <a:ext cx="1662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 smtClean="0">
                <a:solidFill>
                  <a:schemeClr val="accent1"/>
                </a:solidFill>
              </a:rPr>
              <a:t>Diameter</a:t>
            </a:r>
            <a:endParaRPr lang="en-GB" sz="2000" b="1" i="1" dirty="0">
              <a:solidFill>
                <a:schemeClr val="accent1"/>
              </a:solidFill>
            </a:endParaRPr>
          </a:p>
        </p:txBody>
      </p:sp>
      <p:cxnSp>
        <p:nvCxnSpPr>
          <p:cNvPr id="9" name="Straight Arrow Connector 8"/>
          <p:cNvCxnSpPr>
            <a:stCxn id="7" idx="1"/>
          </p:cNvCxnSpPr>
          <p:nvPr/>
        </p:nvCxnSpPr>
        <p:spPr>
          <a:xfrm flipH="1">
            <a:off x="5940153" y="3267321"/>
            <a:ext cx="758183" cy="5200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275" y="214403"/>
            <a:ext cx="1512167" cy="151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603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391578"/>
          </a:xfrm>
        </p:spPr>
        <p:txBody>
          <a:bodyPr>
            <a:noAutofit/>
          </a:bodyPr>
          <a:lstStyle/>
          <a:p>
            <a:r>
              <a:rPr lang="en-GB" sz="2800" dirty="0" smtClean="0"/>
              <a:t>Using </a:t>
            </a:r>
            <a:r>
              <a:rPr lang="en-GB" sz="2800" dirty="0"/>
              <a:t>a calculator, divide the length </a:t>
            </a:r>
            <a:r>
              <a:rPr lang="en-GB" sz="2800" b="1" i="1" dirty="0" smtClean="0"/>
              <a:t>L </a:t>
            </a:r>
            <a:r>
              <a:rPr lang="en-GB" sz="2800" dirty="0"/>
              <a:t>(from step </a:t>
            </a:r>
            <a:r>
              <a:rPr lang="en-GB" sz="2800" dirty="0" smtClean="0"/>
              <a:t>2) </a:t>
            </a:r>
            <a:r>
              <a:rPr lang="en-GB" sz="2800" dirty="0"/>
              <a:t>by the diameter </a:t>
            </a:r>
            <a:r>
              <a:rPr lang="en-GB" sz="2800" b="1" i="1" dirty="0" smtClean="0"/>
              <a:t>D</a:t>
            </a:r>
            <a:r>
              <a:rPr lang="en-GB" sz="2800" dirty="0" smtClean="0"/>
              <a:t> (from step 4).  </a:t>
            </a:r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3068960"/>
            <a:ext cx="2011680" cy="29169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88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5686762" cy="1450757"/>
          </a:xfrm>
        </p:spPr>
        <p:txBody>
          <a:bodyPr>
            <a:normAutofit/>
          </a:bodyPr>
          <a:lstStyle/>
          <a:p>
            <a:r>
              <a:rPr lang="en-GB" sz="4400" dirty="0" smtClean="0"/>
              <a:t>Let’s </a:t>
            </a:r>
            <a:r>
              <a:rPr lang="en-GB" sz="4400" dirty="0"/>
              <a:t>build another roll-up </a:t>
            </a:r>
            <a:r>
              <a:rPr lang="en-GB" sz="4400" dirty="0" smtClean="0"/>
              <a:t>bridge!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391578"/>
          </a:xfrm>
        </p:spPr>
        <p:txBody>
          <a:bodyPr>
            <a:noAutofit/>
          </a:bodyPr>
          <a:lstStyle/>
          <a:p>
            <a:pPr algn="just"/>
            <a:r>
              <a:rPr lang="en-GB" dirty="0"/>
              <a:t>Take a new strip of paper and repeat steps 1-6 for an eight-sided polygon, </a:t>
            </a:r>
            <a:r>
              <a:rPr lang="en-GB" dirty="0" smtClean="0"/>
              <a:t>like the </a:t>
            </a:r>
            <a:r>
              <a:rPr lang="en-GB" dirty="0"/>
              <a:t>one in the pictures below.</a:t>
            </a:r>
          </a:p>
          <a:p>
            <a:pPr algn="just"/>
            <a:r>
              <a:rPr lang="en-GB" b="1" dirty="0"/>
              <a:t>Make sure you write down your answers and </a:t>
            </a:r>
            <a:r>
              <a:rPr lang="en-GB" b="1" dirty="0" smtClean="0"/>
              <a:t>show </a:t>
            </a:r>
            <a:r>
              <a:rPr lang="en-GB" b="1" dirty="0"/>
              <a:t>your workings</a:t>
            </a:r>
            <a:r>
              <a:rPr lang="en-GB" b="1" dirty="0" smtClean="0"/>
              <a:t>.</a:t>
            </a:r>
          </a:p>
          <a:p>
            <a:pPr algn="just"/>
            <a:endParaRPr lang="en-GB" b="1" dirty="0"/>
          </a:p>
          <a:p>
            <a:pPr algn="just"/>
            <a:endParaRPr lang="en-GB" b="1" dirty="0" smtClean="0"/>
          </a:p>
          <a:p>
            <a:pPr algn="just"/>
            <a:endParaRPr lang="en-GB" dirty="0" smtClean="0"/>
          </a:p>
          <a:p>
            <a:pPr algn="just"/>
            <a:endParaRPr lang="en-GB" dirty="0" smtClean="0"/>
          </a:p>
          <a:p>
            <a:pPr algn="just"/>
            <a:r>
              <a:rPr lang="en-GB" dirty="0" smtClean="0"/>
              <a:t>If </a:t>
            </a:r>
            <a:r>
              <a:rPr lang="en-GB" dirty="0"/>
              <a:t>you have time, repeat steps 1–6 again for a ten-sided polygon</a:t>
            </a:r>
            <a:r>
              <a:rPr lang="en-GB" dirty="0" smtClean="0"/>
              <a:t>.</a:t>
            </a:r>
          </a:p>
          <a:p>
            <a:pPr algn="just"/>
            <a:r>
              <a:rPr lang="en-GB" b="1" dirty="0"/>
              <a:t>You should now have answers </a:t>
            </a:r>
            <a:r>
              <a:rPr lang="en-GB" b="1" dirty="0" smtClean="0"/>
              <a:t>for a six-sided</a:t>
            </a:r>
            <a:r>
              <a:rPr lang="en-GB" b="1" dirty="0"/>
              <a:t>, eight-sided and possibly ten-sided polygon</a:t>
            </a:r>
            <a:r>
              <a:rPr lang="en-GB" b="1" dirty="0" smtClean="0"/>
              <a:t>. Do </a:t>
            </a:r>
            <a:r>
              <a:rPr lang="en-GB" b="1" dirty="0"/>
              <a:t>you notice anything about your answers?</a:t>
            </a:r>
          </a:p>
          <a:p>
            <a:pPr algn="just"/>
            <a:r>
              <a:rPr lang="en-GB" b="1" dirty="0"/>
              <a:t>Write down what you notice.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608" y="3342242"/>
            <a:ext cx="4332865" cy="10316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68144" y="3068960"/>
            <a:ext cx="1707064" cy="15782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13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Pi  (</a:t>
            </a:r>
            <a:r>
              <a:rPr lang="el-GR" sz="5400" dirty="0" smtClean="0"/>
              <a:t>π</a:t>
            </a:r>
            <a:r>
              <a:rPr lang="en-GB" sz="5400" dirty="0" smtClean="0"/>
              <a:t>)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412" y="1923642"/>
            <a:ext cx="8064895" cy="4031538"/>
          </a:xfrm>
        </p:spPr>
        <p:txBody>
          <a:bodyPr>
            <a:noAutofit/>
          </a:bodyPr>
          <a:lstStyle/>
          <a:p>
            <a:pPr algn="just"/>
            <a:r>
              <a:rPr lang="en-GB" sz="2400" dirty="0"/>
              <a:t>If you did this carefully for a circle rather than a polygon, you would get </a:t>
            </a:r>
            <a:r>
              <a:rPr lang="en-GB" sz="2400" dirty="0" smtClean="0"/>
              <a:t>an answer </a:t>
            </a:r>
            <a:r>
              <a:rPr lang="en-GB" sz="2400" dirty="0"/>
              <a:t>around 3.1 on your calculator. If you tried lots and lots of circles </a:t>
            </a:r>
            <a:r>
              <a:rPr lang="en-GB" sz="2400" dirty="0" smtClean="0"/>
              <a:t>of different </a:t>
            </a:r>
            <a:r>
              <a:rPr lang="en-GB" sz="2400" dirty="0"/>
              <a:t>sizes you would find that the answer is always around 3.1 </a:t>
            </a:r>
            <a:r>
              <a:rPr lang="en-GB" sz="2400" dirty="0" smtClean="0"/>
              <a:t>which seems </a:t>
            </a:r>
            <a:r>
              <a:rPr lang="en-GB" sz="2400" dirty="0"/>
              <a:t>strange. But what you have discovered is that if you divide the </a:t>
            </a:r>
            <a:r>
              <a:rPr lang="en-GB" sz="2400" dirty="0" smtClean="0"/>
              <a:t>length around </a:t>
            </a:r>
            <a:r>
              <a:rPr lang="en-GB" sz="2400" dirty="0"/>
              <a:t>the edge of any circle (the circumference of the circle) by the </a:t>
            </a:r>
            <a:r>
              <a:rPr lang="en-GB" sz="2400" dirty="0" smtClean="0"/>
              <a:t>diameter then </a:t>
            </a:r>
            <a:r>
              <a:rPr lang="en-GB" sz="2400" dirty="0"/>
              <a:t>you always get the same number. This number has so many </a:t>
            </a:r>
            <a:r>
              <a:rPr lang="en-GB" sz="2400" dirty="0" smtClean="0"/>
              <a:t>decimal places </a:t>
            </a:r>
            <a:r>
              <a:rPr lang="en-GB" sz="2400" dirty="0"/>
              <a:t>that your calculator screen could not show them all. In fact, it has </a:t>
            </a:r>
            <a:r>
              <a:rPr lang="en-GB" sz="2400" dirty="0" smtClean="0"/>
              <a:t>infinite decimal </a:t>
            </a:r>
            <a:r>
              <a:rPr lang="en-GB" sz="2400" dirty="0"/>
              <a:t>places. The number also has a special symbol (a Greek letter) so that </a:t>
            </a:r>
            <a:r>
              <a:rPr lang="en-GB" sz="2400" dirty="0" smtClean="0"/>
              <a:t>we don’t </a:t>
            </a:r>
            <a:r>
              <a:rPr lang="en-GB" sz="2400" dirty="0"/>
              <a:t>need to write lots of decimal places. The symbol is written like this π</a:t>
            </a:r>
            <a:r>
              <a:rPr lang="en-GB" sz="2400" dirty="0" smtClean="0"/>
              <a:t>.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47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  </a:t>
            </a:r>
            <a:r>
              <a:rPr lang="en-GB" dirty="0" smtClean="0"/>
              <a:t>(</a:t>
            </a:r>
            <a:r>
              <a:rPr lang="el-GR" dirty="0" smtClean="0"/>
              <a:t>π</a:t>
            </a:r>
            <a:r>
              <a:rPr lang="en-GB" dirty="0" smtClean="0"/>
              <a:t>)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5" y="1845734"/>
            <a:ext cx="8928992" cy="431957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GB" sz="2400" dirty="0"/>
              <a:t>The number π </a:t>
            </a:r>
            <a:r>
              <a:rPr lang="en-GB" sz="2400" dirty="0" smtClean="0"/>
              <a:t>is the </a:t>
            </a:r>
            <a:r>
              <a:rPr lang="en-GB" sz="2400" dirty="0"/>
              <a:t>ratio of a circle's circumference to its </a:t>
            </a:r>
            <a:r>
              <a:rPr lang="en-GB" sz="2400" dirty="0" smtClean="0"/>
              <a:t>diameter.  </a:t>
            </a:r>
            <a:endParaRPr lang="en-GB" sz="2400" dirty="0"/>
          </a:p>
          <a:p>
            <a:pPr algn="just"/>
            <a:r>
              <a:rPr lang="en-GB" sz="2400" b="1" dirty="0" smtClean="0"/>
              <a:t>Action</a:t>
            </a:r>
            <a:r>
              <a:rPr lang="en-GB" sz="2400" b="1" dirty="0"/>
              <a:t>: Copy this Greek letter into your workbook.</a:t>
            </a:r>
          </a:p>
          <a:p>
            <a:pPr algn="just"/>
            <a:r>
              <a:rPr lang="en-GB" sz="2400" dirty="0"/>
              <a:t>The number π to six decimal places is 3.141592 but most people just remember pi to two decimal places.</a:t>
            </a:r>
          </a:p>
          <a:p>
            <a:pPr algn="just"/>
            <a:r>
              <a:rPr lang="en-GB" sz="2400" b="1" dirty="0"/>
              <a:t>Action: What is pi to two decimal places? Write down your answer</a:t>
            </a:r>
            <a:r>
              <a:rPr lang="en-GB" sz="2400" b="1" dirty="0" smtClean="0"/>
              <a:t>.</a:t>
            </a:r>
          </a:p>
          <a:p>
            <a:pPr algn="just"/>
            <a:endParaRPr lang="en-GB" sz="2400" b="1" dirty="0"/>
          </a:p>
          <a:p>
            <a:pPr algn="just"/>
            <a:r>
              <a:rPr lang="en-GB" sz="3500" b="1" u="sng" dirty="0" smtClean="0"/>
              <a:t>Challenge! </a:t>
            </a:r>
          </a:p>
          <a:p>
            <a:pPr algn="just"/>
            <a:r>
              <a:rPr lang="en-GB" sz="3500" b="1" dirty="0" smtClean="0"/>
              <a:t>How many decimal places can you remember pi to?</a:t>
            </a:r>
            <a:endParaRPr lang="en-GB" sz="3500" dirty="0"/>
          </a:p>
          <a:p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32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9917"/>
            <a:ext cx="9144000" cy="6838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28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" y="264482"/>
            <a:ext cx="8229600" cy="1399032"/>
          </a:xfrm>
        </p:spPr>
        <p:txBody>
          <a:bodyPr>
            <a:normAutofit/>
          </a:bodyPr>
          <a:lstStyle/>
          <a:p>
            <a:r>
              <a:rPr lang="en-GB" dirty="0" smtClean="0"/>
              <a:t>Guinness World Record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sz="1800" dirty="0"/>
              <a:t>The record for memorising Pi was achieved by Chao Lu (China) who recited Pi from memory to </a:t>
            </a:r>
            <a:r>
              <a:rPr lang="en-GB" sz="1800" b="1" dirty="0"/>
              <a:t>67,890 places</a:t>
            </a:r>
            <a:r>
              <a:rPr lang="en-GB" sz="1800" dirty="0"/>
              <a:t>, at the Northwest A&amp;F University, Shaanxi province, China, on 20 November 2005. Chao Lu, a chemistry student, attempted the record after practising for 4 years. The attempt lasted 24 hrs 4 min and was recorded on 26 video tapes. News reports from CCTV (China Central Television) and from </a:t>
            </a:r>
            <a:r>
              <a:rPr lang="en-GB" sz="1800" dirty="0" err="1"/>
              <a:t>Yangling</a:t>
            </a:r>
            <a:r>
              <a:rPr lang="en-GB" sz="1800" dirty="0"/>
              <a:t> TV submitted with the claim. The attempt was witnessed by 8 officials, Maths professors of the NWAFU and 20 students to assist the </a:t>
            </a:r>
            <a:r>
              <a:rPr lang="en-GB" sz="2000" dirty="0"/>
              <a:t>witnesses.</a:t>
            </a:r>
            <a:r>
              <a:rPr lang="en-GB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8064" y="4405223"/>
            <a:ext cx="3218696" cy="202104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4653744"/>
            <a:ext cx="15240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412" y="258365"/>
            <a:ext cx="2180952" cy="110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1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Pi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6407" y="1818191"/>
            <a:ext cx="8136904" cy="43471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97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Engineering Challenge!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2"/>
                </a:solidFill>
              </a:rPr>
              <a:t>Emergency! </a:t>
            </a:r>
            <a:r>
              <a:rPr lang="en-GB" sz="2800" dirty="0"/>
              <a:t>After the heavy rains, there has been a flood </a:t>
            </a:r>
            <a:r>
              <a:rPr lang="en-GB" sz="2800" dirty="0" smtClean="0"/>
              <a:t>in Cumbria </a:t>
            </a:r>
            <a:r>
              <a:rPr lang="en-GB" sz="2800" dirty="0"/>
              <a:t>in Northern England. The overflowing river has torn </a:t>
            </a:r>
            <a:r>
              <a:rPr lang="en-GB" sz="2800" dirty="0" smtClean="0"/>
              <a:t>down one </a:t>
            </a:r>
            <a:r>
              <a:rPr lang="en-GB" sz="2800" dirty="0"/>
              <a:t>of the bridges in the town of Keswick in the Lake District.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9752" y="4149080"/>
            <a:ext cx="5047211" cy="243658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938" y="594699"/>
            <a:ext cx="1767425" cy="899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77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Engineering Challenge!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157" y="1838045"/>
            <a:ext cx="8115405" cy="4023360"/>
          </a:xfrm>
        </p:spPr>
        <p:txBody>
          <a:bodyPr>
            <a:normAutofit/>
          </a:bodyPr>
          <a:lstStyle/>
          <a:p>
            <a:pPr algn="just"/>
            <a:r>
              <a:rPr lang="en-GB" sz="2400" dirty="0"/>
              <a:t>Your company makes roll-up bridges that can be used after emergencies </a:t>
            </a:r>
            <a:r>
              <a:rPr lang="en-GB" sz="2400" dirty="0" smtClean="0"/>
              <a:t>to create </a:t>
            </a:r>
            <a:r>
              <a:rPr lang="en-GB" sz="2400" dirty="0"/>
              <a:t>temporary river crossings.</a:t>
            </a:r>
          </a:p>
          <a:p>
            <a:pPr algn="just"/>
            <a:r>
              <a:rPr lang="en-GB" sz="2400" dirty="0"/>
              <a:t>Your challenge is to work out which roll-up bridge below would be most </a:t>
            </a:r>
            <a:r>
              <a:rPr lang="en-GB" sz="2400" dirty="0" smtClean="0"/>
              <a:t>suitable for </a:t>
            </a:r>
            <a:r>
              <a:rPr lang="en-GB" sz="2400" dirty="0"/>
              <a:t>the emergency crossing in Keswick.</a:t>
            </a:r>
          </a:p>
          <a:p>
            <a:pPr algn="just"/>
            <a:r>
              <a:rPr lang="en-GB" sz="2400" dirty="0"/>
              <a:t>Use your knowledge of the circumference and diameter of circles and π </a:t>
            </a:r>
            <a:r>
              <a:rPr lang="en-GB" sz="2400" dirty="0" smtClean="0"/>
              <a:t>to calculate </a:t>
            </a:r>
            <a:r>
              <a:rPr lang="en-GB" sz="2400" dirty="0"/>
              <a:t>the answer.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27984" y="5157192"/>
            <a:ext cx="4074946" cy="12471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8991" y="5222275"/>
            <a:ext cx="2587663" cy="11717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81433"/>
            <a:ext cx="1990100" cy="101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02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Extension Activity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sz="2400" b="1" dirty="0"/>
              <a:t>The bridges you made are not circles. They are polygons.</a:t>
            </a:r>
          </a:p>
          <a:p>
            <a:pPr algn="just"/>
            <a:r>
              <a:rPr lang="en-GB" sz="2400" dirty="0"/>
              <a:t>This means that each segment length S is not quite as long as the </a:t>
            </a:r>
            <a:r>
              <a:rPr lang="en-GB" sz="2400" dirty="0" smtClean="0"/>
              <a:t>length A </a:t>
            </a:r>
            <a:r>
              <a:rPr lang="en-GB" sz="2400" dirty="0"/>
              <a:t>shown in this picture below. We call this length of a part of a </a:t>
            </a:r>
            <a:r>
              <a:rPr lang="en-GB" sz="2400" dirty="0" smtClean="0"/>
              <a:t>circle’s circumference</a:t>
            </a:r>
            <a:r>
              <a:rPr lang="en-GB" sz="2400" dirty="0"/>
              <a:t>, the arc length A.</a:t>
            </a:r>
          </a:p>
          <a:p>
            <a:pPr algn="just"/>
            <a:r>
              <a:rPr lang="en-GB" sz="2400" dirty="0" smtClean="0"/>
              <a:t>How </a:t>
            </a:r>
            <a:r>
              <a:rPr lang="en-GB" sz="2400" dirty="0"/>
              <a:t>can we calculate the difference between A and 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35896" y="4797152"/>
            <a:ext cx="1800200" cy="1800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99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715" y="94689"/>
            <a:ext cx="8229600" cy="1399032"/>
          </a:xfrm>
        </p:spPr>
        <p:txBody>
          <a:bodyPr/>
          <a:lstStyle/>
          <a:p>
            <a:r>
              <a:rPr lang="en-GB" dirty="0" smtClean="0"/>
              <a:t>Extension Activity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26618"/>
            <a:ext cx="7755201" cy="4535594"/>
          </a:xfrm>
        </p:spPr>
        <p:txBody>
          <a:bodyPr>
            <a:noAutofit/>
          </a:bodyPr>
          <a:lstStyle/>
          <a:p>
            <a:pPr algn="just"/>
            <a:r>
              <a:rPr lang="en-GB" sz="1600" b="1" dirty="0"/>
              <a:t>Step 1</a:t>
            </a:r>
          </a:p>
          <a:p>
            <a:pPr algn="just"/>
            <a:r>
              <a:rPr lang="en-GB" sz="1600" dirty="0"/>
              <a:t>Start with the six-sided </a:t>
            </a:r>
            <a:r>
              <a:rPr lang="en-GB" sz="1600" dirty="0" smtClean="0"/>
              <a:t>polygon.  You </a:t>
            </a:r>
            <a:r>
              <a:rPr lang="en-GB" sz="1600" dirty="0"/>
              <a:t>calculated the value of S for the six-sided polygon earlier in Activity </a:t>
            </a:r>
            <a:endParaRPr lang="en-GB" sz="1600" dirty="0" smtClean="0"/>
          </a:p>
          <a:p>
            <a:pPr algn="just"/>
            <a:r>
              <a:rPr lang="en-GB" sz="1800" dirty="0" smtClean="0"/>
              <a:t>What </a:t>
            </a:r>
            <a:r>
              <a:rPr lang="en-GB" sz="1800" dirty="0"/>
              <a:t>is the length of S for the six-sided polygon</a:t>
            </a:r>
            <a:r>
              <a:rPr lang="en-GB" sz="1800" dirty="0" smtClean="0"/>
              <a:t>?</a:t>
            </a:r>
            <a:endParaRPr lang="en-GB" b="1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44208" y="3187063"/>
            <a:ext cx="2138576" cy="270854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11560" y="2780928"/>
            <a:ext cx="5400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Step </a:t>
            </a:r>
            <a:r>
              <a:rPr lang="en-GB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en-GB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/>
            <a:r>
              <a:rPr lang="en-GB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Calculate the circumference of the circle using the diameter and π. You estimated the diameter earlier in Activity 1.  How do you find the arc length A for one segment?</a:t>
            </a:r>
          </a:p>
          <a:p>
            <a:pPr algn="just"/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Step 3</a:t>
            </a:r>
          </a:p>
          <a:p>
            <a:pPr algn="just"/>
            <a:r>
              <a:rPr lang="en-GB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How much bigger is the arc than the segment?</a:t>
            </a:r>
          </a:p>
          <a:p>
            <a:pPr algn="just"/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Step 4</a:t>
            </a:r>
          </a:p>
          <a:p>
            <a:pPr algn="just"/>
            <a:r>
              <a:rPr lang="en-GB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Repeat the steps above for the eight-sided polygon.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722" y="258365"/>
            <a:ext cx="2428642" cy="123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48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mpos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193</TotalTime>
  <Words>1013</Words>
  <Application>Microsoft Office PowerPoint</Application>
  <PresentationFormat>On-screen Show (4:3)</PresentationFormat>
  <Paragraphs>76</Paragraphs>
  <Slides>19</Slides>
  <Notes>3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Verve</vt:lpstr>
      <vt:lpstr>Rolling Bridges!</vt:lpstr>
      <vt:lpstr>Rolling Bridges</vt:lpstr>
      <vt:lpstr>PowerPoint Presentation</vt:lpstr>
      <vt:lpstr>Warm Up!</vt:lpstr>
      <vt:lpstr>Step 1</vt:lpstr>
      <vt:lpstr>Step 2</vt:lpstr>
      <vt:lpstr>Step 3</vt:lpstr>
      <vt:lpstr>Step 4</vt:lpstr>
      <vt:lpstr>Step 5</vt:lpstr>
      <vt:lpstr>Let’s build another roll-up bridge!</vt:lpstr>
      <vt:lpstr>Pi  (π)</vt:lpstr>
      <vt:lpstr>Pi  (π) </vt:lpstr>
      <vt:lpstr>PowerPoint Presentation</vt:lpstr>
      <vt:lpstr>Guinness World Record </vt:lpstr>
      <vt:lpstr>Using Pi</vt:lpstr>
      <vt:lpstr>Engineering Challenge!</vt:lpstr>
      <vt:lpstr>Engineering Challenge!</vt:lpstr>
      <vt:lpstr>Extension Activity </vt:lpstr>
      <vt:lpstr>Extension Activity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Tetrahedron Challenge!</dc:title>
  <dc:creator>profiler</dc:creator>
  <cp:lastModifiedBy>Elaine</cp:lastModifiedBy>
  <cp:revision>24</cp:revision>
  <dcterms:created xsi:type="dcterms:W3CDTF">2013-03-06T09:22:20Z</dcterms:created>
  <dcterms:modified xsi:type="dcterms:W3CDTF">2016-10-02T23:41:02Z</dcterms:modified>
</cp:coreProperties>
</file>