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5" r:id="rId1"/>
  </p:sldMasterIdLst>
  <p:notesMasterIdLst>
    <p:notesMasterId r:id="rId36"/>
  </p:notesMasterIdLst>
  <p:sldIdLst>
    <p:sldId id="259" r:id="rId2"/>
    <p:sldId id="257" r:id="rId3"/>
    <p:sldId id="258" r:id="rId4"/>
    <p:sldId id="260" r:id="rId5"/>
    <p:sldId id="262" r:id="rId6"/>
    <p:sldId id="263" r:id="rId7"/>
    <p:sldId id="264" r:id="rId8"/>
    <p:sldId id="265" r:id="rId9"/>
    <p:sldId id="293" r:id="rId10"/>
    <p:sldId id="266" r:id="rId11"/>
    <p:sldId id="267" r:id="rId12"/>
    <p:sldId id="268" r:id="rId13"/>
    <p:sldId id="269" r:id="rId14"/>
    <p:sldId id="294" r:id="rId15"/>
    <p:sldId id="270" r:id="rId16"/>
    <p:sldId id="271" r:id="rId17"/>
    <p:sldId id="295" r:id="rId18"/>
    <p:sldId id="272" r:id="rId19"/>
    <p:sldId id="273" r:id="rId20"/>
    <p:sldId id="274" r:id="rId21"/>
    <p:sldId id="275" r:id="rId22"/>
    <p:sldId id="277" r:id="rId23"/>
    <p:sldId id="278" r:id="rId24"/>
    <p:sldId id="279" r:id="rId25"/>
    <p:sldId id="296" r:id="rId26"/>
    <p:sldId id="297" r:id="rId27"/>
    <p:sldId id="283" r:id="rId28"/>
    <p:sldId id="284" r:id="rId29"/>
    <p:sldId id="285" r:id="rId30"/>
    <p:sldId id="287" r:id="rId31"/>
    <p:sldId id="289" r:id="rId32"/>
    <p:sldId id="290" r:id="rId33"/>
    <p:sldId id="291" r:id="rId34"/>
    <p:sldId id="298" r:id="rId3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1243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7A84B7-57DD-4B89-A47D-7B2C884E8BA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A22E9-614B-401D-9373-A9EB173438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6565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0A22E9-614B-401D-9373-A9EB1734386C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0668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526DB-DE83-489E-BC6D-9960DFAC852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B510C-1A64-4094-A932-A25BC87D31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6480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526DB-DE83-489E-BC6D-9960DFAC852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B510C-1A64-4094-A932-A25BC87D31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582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526DB-DE83-489E-BC6D-9960DFAC852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B510C-1A64-4094-A932-A25BC87D31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1556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526DB-DE83-489E-BC6D-9960DFAC852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B510C-1A64-4094-A932-A25BC87D31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114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526DB-DE83-489E-BC6D-9960DFAC852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B510C-1A64-4094-A932-A25BC87D31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2702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526DB-DE83-489E-BC6D-9960DFAC852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B510C-1A64-4094-A932-A25BC87D31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4194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526DB-DE83-489E-BC6D-9960DFAC852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B510C-1A64-4094-A932-A25BC87D31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8856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526DB-DE83-489E-BC6D-9960DFAC852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B510C-1A64-4094-A932-A25BC87D31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2197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526DB-DE83-489E-BC6D-9960DFAC852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B510C-1A64-4094-A932-A25BC87D31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4457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526DB-DE83-489E-BC6D-9960DFAC852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B510C-1A64-4094-A932-A25BC87D31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5663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526DB-DE83-489E-BC6D-9960DFAC852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B510C-1A64-4094-A932-A25BC87D31C5}" type="slidenum">
              <a:rPr lang="es-ES" smtClean="0"/>
              <a:t>‹Nº›</a:t>
            </a:fld>
            <a:endParaRPr lang="es-E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82119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526DB-DE83-489E-BC6D-9960DFAC852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B510C-1A64-4094-A932-A25BC87D31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66717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526DB-DE83-489E-BC6D-9960DFAC852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B510C-1A64-4094-A932-A25BC87D31C5}" type="slidenum">
              <a:rPr lang="es-ES" smtClean="0"/>
              <a:t>‹Nº›</a:t>
            </a:fld>
            <a:endParaRPr lang="es-E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580520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526DB-DE83-489E-BC6D-9960DFAC852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B510C-1A64-4094-A932-A25BC87D31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54184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526DB-DE83-489E-BC6D-9960DFAC852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B510C-1A64-4094-A932-A25BC87D31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11461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526DB-DE83-489E-BC6D-9960DFAC852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B510C-1A64-4094-A932-A25BC87D31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1871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526DB-DE83-489E-BC6D-9960DFAC852D}" type="datetimeFigureOut">
              <a:rPr lang="es-ES" smtClean="0"/>
              <a:t>26/04/2016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BAB510C-1A64-4094-A932-A25BC87D31C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6770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  <p:sldLayoutId id="2147483857" r:id="rId12"/>
    <p:sldLayoutId id="2147483858" r:id="rId13"/>
    <p:sldLayoutId id="2147483859" r:id="rId14"/>
    <p:sldLayoutId id="2147483860" r:id="rId15"/>
    <p:sldLayoutId id="214748386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Antispyware" TargetMode="External"/><Relationship Id="rId7" Type="http://schemas.openxmlformats.org/officeDocument/2006/relationships/hyperlink" Target="https://es.wikipedia.org/wiki/Correo_electr%C3%B3nico" TargetMode="External"/><Relationship Id="rId2" Type="http://schemas.openxmlformats.org/officeDocument/2006/relationships/hyperlink" Target="https://es.wikipedia.org/wiki/Antivirus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s.wikipedia.org/wiki/P%C3%A1gina_web" TargetMode="External"/><Relationship Id="rId5" Type="http://schemas.openxmlformats.org/officeDocument/2006/relationships/hyperlink" Target="https://es.wikipedia.org/wiki/Sistema_operativo" TargetMode="External"/><Relationship Id="rId4" Type="http://schemas.openxmlformats.org/officeDocument/2006/relationships/hyperlink" Target="https://es.wikipedia.org/wiki/Internet_Explorer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Aplicaci%C3%B3n_m%C3%B3vil" TargetMode="External"/><Relationship Id="rId7" Type="http://schemas.openxmlformats.org/officeDocument/2006/relationships/hyperlink" Target="https://es.wikipedia.org/wiki/Twitter" TargetMode="External"/><Relationship Id="rId2" Type="http://schemas.openxmlformats.org/officeDocument/2006/relationships/hyperlink" Target="https://es.wikipedia.org/wiki/Red_socia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s.wikipedia.org/wiki/Flickr" TargetMode="External"/><Relationship Id="rId5" Type="http://schemas.openxmlformats.org/officeDocument/2006/relationships/hyperlink" Target="https://es.wikipedia.org/wiki/Tumblr" TargetMode="External"/><Relationship Id="rId4" Type="http://schemas.openxmlformats.org/officeDocument/2006/relationships/hyperlink" Target="https://es.wikipedia.org/wiki/Facebook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sz="4000" dirty="0" smtClean="0"/>
              <a:t/>
            </a:r>
            <a:br>
              <a:rPr lang="es-ES" sz="4000" dirty="0" smtClean="0"/>
            </a:br>
            <a:r>
              <a:rPr lang="es-ES" sz="4000" dirty="0" smtClean="0"/>
              <a:t/>
            </a:r>
            <a:br>
              <a:rPr lang="es-ES" sz="4000" dirty="0" smtClean="0"/>
            </a:br>
            <a:r>
              <a:rPr lang="es-ES" sz="4000" dirty="0" smtClean="0"/>
              <a:t/>
            </a:r>
            <a:br>
              <a:rPr lang="es-ES" sz="4000" dirty="0" smtClean="0"/>
            </a:br>
            <a:r>
              <a:rPr lang="es-ES" sz="4000" dirty="0" smtClean="0"/>
              <a:t/>
            </a:r>
            <a:br>
              <a:rPr lang="es-ES" sz="4000" dirty="0" smtClean="0"/>
            </a:br>
            <a:r>
              <a:rPr lang="es-ES" sz="4000" dirty="0" smtClean="0"/>
              <a:t/>
            </a:r>
            <a:br>
              <a:rPr lang="es-ES" sz="4000" dirty="0" smtClean="0"/>
            </a:br>
            <a:r>
              <a:rPr lang="es-ES" sz="4000" dirty="0" smtClean="0"/>
              <a:t/>
            </a:r>
            <a:br>
              <a:rPr lang="es-ES" sz="4000" dirty="0" smtClean="0"/>
            </a:br>
            <a:r>
              <a:rPr lang="es-ES" sz="4000" dirty="0" smtClean="0"/>
              <a:t>Uso seguro y responsable de las Tecnologías de la Información y la Comunicación</a:t>
            </a:r>
            <a:br>
              <a:rPr lang="es-ES" sz="4000" dirty="0" smtClean="0"/>
            </a:br>
            <a:endParaRPr lang="es-ES" dirty="0"/>
          </a:p>
        </p:txBody>
      </p:sp>
      <p:pic>
        <p:nvPicPr>
          <p:cNvPr id="1026" name="Picture 2" descr="Licencia Creative Comm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4664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0935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552" y="188640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r>
              <a:rPr lang="es-ES" dirty="0"/>
              <a:t> </a:t>
            </a:r>
            <a:r>
              <a:rPr lang="es-ES" dirty="0" smtClean="0"/>
              <a:t>            TIC: Tecnologías de la información y la comunicación.</a:t>
            </a:r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1475656" y="1196752"/>
            <a:ext cx="597666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s-ES" sz="2800" dirty="0" smtClean="0"/>
              <a:t>Identidad digital y gestión de la privacidad.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2800" dirty="0" smtClean="0"/>
              <a:t>Búsqueda, creación y uso de contenidos digitales.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2800" dirty="0" smtClean="0"/>
              <a:t>Adolescentes en la red.</a:t>
            </a:r>
          </a:p>
          <a:p>
            <a:pPr marL="742950" indent="-742950">
              <a:buFont typeface="+mj-lt"/>
              <a:buAutoNum type="arabicPeriod"/>
            </a:pPr>
            <a:r>
              <a:rPr lang="es-ES" sz="2800" dirty="0" smtClean="0"/>
              <a:t>Acceso a redes sociales y dispositivos móviles.</a:t>
            </a:r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val="32518344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62915" y="1608822"/>
            <a:ext cx="493115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Identidad digital</a:t>
            </a:r>
          </a:p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es-ES" sz="54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y</a:t>
            </a:r>
          </a:p>
          <a:p>
            <a:pPr algn="ctr"/>
            <a:r>
              <a:rPr lang="es-ES" sz="54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 gestión de la privacidad</a:t>
            </a:r>
            <a:endParaRPr lang="es-ES" sz="5400" b="1" i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535358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971600" y="456215"/>
            <a:ext cx="62646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/>
              <a:t>Datos </a:t>
            </a:r>
            <a:r>
              <a:rPr lang="es-E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es-ES" sz="3600" dirty="0" smtClean="0"/>
              <a:t> carácter personal</a:t>
            </a:r>
          </a:p>
          <a:p>
            <a:endParaRPr lang="es-ES" dirty="0" smtClean="0"/>
          </a:p>
          <a:p>
            <a:endParaRPr lang="es-ES" dirty="0"/>
          </a:p>
          <a:p>
            <a:pPr algn="just"/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</a:rPr>
              <a:t>Un dato de carácter personal es cualquier información relativa a una persona identificada o identificable.</a:t>
            </a:r>
          </a:p>
          <a:p>
            <a:endParaRPr lang="es-ES" sz="28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</a:rPr>
              <a:t>Incluye toda </a:t>
            </a:r>
            <a:r>
              <a:rPr lang="es-ES" sz="2800" u="sng" dirty="0" smtClean="0">
                <a:solidFill>
                  <a:schemeClr val="tx2">
                    <a:lumMod val="75000"/>
                  </a:schemeClr>
                </a:solidFill>
              </a:rPr>
              <a:t>información personal, </a:t>
            </a:r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</a:rPr>
              <a:t>cualquiera que sea.</a:t>
            </a:r>
            <a:endParaRPr lang="es-ES" sz="2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3476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259632" y="2060848"/>
            <a:ext cx="64087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Protección de los datos personales.</a:t>
            </a:r>
          </a:p>
          <a:p>
            <a:endParaRPr lang="es-ES" sz="2800" dirty="0"/>
          </a:p>
          <a:p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</a:rPr>
              <a:t>El Perfil de personalidad puede ser utilizado por cualquier persona sino está correctamente protegido.</a:t>
            </a:r>
          </a:p>
          <a:p>
            <a:endParaRPr lang="es-ES" sz="28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</a:rPr>
              <a:t>Los adultos deben supervisar la aparición de datos personales de menores.</a:t>
            </a:r>
            <a:endParaRPr lang="es-ES" sz="2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89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483768" y="548680"/>
            <a:ext cx="633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Riesgos asociado</a:t>
            </a:r>
            <a:r>
              <a:rPr lang="es-ES" sz="2800" dirty="0" smtClean="0"/>
              <a:t>s.</a:t>
            </a:r>
            <a:endParaRPr lang="es-ES" sz="2800" dirty="0"/>
          </a:p>
        </p:txBody>
      </p:sp>
      <p:sp>
        <p:nvSpPr>
          <p:cNvPr id="3" name="2 CuadroTexto"/>
          <p:cNvSpPr txBox="1"/>
          <p:nvPr/>
        </p:nvSpPr>
        <p:spPr>
          <a:xfrm>
            <a:off x="1043608" y="1700808"/>
            <a:ext cx="63367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</a:rPr>
              <a:t>Riesgos asociados a la </a:t>
            </a:r>
            <a:r>
              <a:rPr lang="es-ES" sz="2800" u="sng" dirty="0" smtClean="0">
                <a:solidFill>
                  <a:schemeClr val="tx2">
                    <a:lumMod val="75000"/>
                  </a:schemeClr>
                </a:solidFill>
              </a:rPr>
              <a:t>seguridad</a:t>
            </a:r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</a:rPr>
              <a:t> asociado a cualquier dato que se suba a Internet.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800" dirty="0">
                <a:solidFill>
                  <a:schemeClr val="tx2">
                    <a:lumMod val="75000"/>
                  </a:schemeClr>
                </a:solidFill>
              </a:rPr>
              <a:t>Riesgos asociados a la </a:t>
            </a:r>
            <a:r>
              <a:rPr lang="es-ES" sz="2800" u="sng" dirty="0" smtClean="0">
                <a:solidFill>
                  <a:schemeClr val="tx2">
                    <a:lumMod val="75000"/>
                  </a:schemeClr>
                </a:solidFill>
              </a:rPr>
              <a:t>reputación</a:t>
            </a:r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s-ES" sz="2800" dirty="0">
                <a:solidFill>
                  <a:schemeClr val="tx2">
                    <a:lumMod val="75000"/>
                  </a:schemeClr>
                </a:solidFill>
              </a:rPr>
              <a:t>asociado a cualquier dato que se suba a </a:t>
            </a:r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</a:rPr>
              <a:t>Internet.</a:t>
            </a:r>
            <a:endParaRPr lang="es-ES" sz="2800" dirty="0">
              <a:solidFill>
                <a:schemeClr val="tx2">
                  <a:lumMod val="75000"/>
                </a:schemeClr>
              </a:solidFill>
            </a:endParaRPr>
          </a:p>
          <a:p>
            <a:endParaRPr lang="es-ES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s-ES" sz="2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976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043608" y="1412776"/>
            <a:ext cx="62646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u="sng" dirty="0" smtClean="0"/>
              <a:t>Edad sobre decisión de datos</a:t>
            </a:r>
            <a:r>
              <a:rPr lang="es-ES" sz="2400" dirty="0" smtClean="0"/>
              <a:t>.</a:t>
            </a:r>
          </a:p>
          <a:p>
            <a:endParaRPr lang="es-ES" sz="2400" dirty="0"/>
          </a:p>
          <a:p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En España se puede decidir a partir de los </a:t>
            </a:r>
            <a:r>
              <a:rPr lang="es-ES" sz="2400" u="sng" dirty="0" smtClean="0">
                <a:solidFill>
                  <a:schemeClr val="tx2">
                    <a:lumMod val="75000"/>
                  </a:schemeClr>
                </a:solidFill>
              </a:rPr>
              <a:t>14 años 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de forma general, aunque se debe tener en cuenta la legislación de cada comunidad autónoma.</a:t>
            </a:r>
          </a:p>
          <a:p>
            <a:r>
              <a:rPr lang="es-ES" sz="2400" dirty="0" smtClean="0"/>
              <a:t>(Leyes de la juventud y de la infancia)</a:t>
            </a:r>
          </a:p>
          <a:p>
            <a:endParaRPr lang="es-ES" sz="2400" dirty="0"/>
          </a:p>
          <a:p>
            <a:r>
              <a:rPr lang="es-ES" sz="2400" u="sng" dirty="0"/>
              <a:t>P</a:t>
            </a:r>
            <a:r>
              <a:rPr lang="es-ES" sz="2400" u="sng" dirty="0" smtClean="0"/>
              <a:t>rivacidad digital</a:t>
            </a:r>
          </a:p>
          <a:p>
            <a:endParaRPr lang="es-ES" sz="2400" dirty="0" smtClean="0"/>
          </a:p>
          <a:p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Loa datos digitales deben tener un carácter privado y controlar al hacerlos públicos.</a:t>
            </a: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6992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899592" y="476672"/>
            <a:ext cx="655272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Identidad digital y reputación</a:t>
            </a:r>
            <a:r>
              <a:rPr lang="es-ES" sz="3600" dirty="0" smtClean="0"/>
              <a:t>.</a:t>
            </a:r>
          </a:p>
          <a:p>
            <a:endParaRPr lang="es-ES" sz="3600" dirty="0" smtClean="0"/>
          </a:p>
          <a:p>
            <a:r>
              <a:rPr lang="es-ES" sz="3200" dirty="0" smtClean="0">
                <a:solidFill>
                  <a:schemeClr val="tx2">
                    <a:lumMod val="75000"/>
                  </a:schemeClr>
                </a:solidFill>
              </a:rPr>
              <a:t>La reputación digital es como te ven los demás y su permanencia en el tiempo. No solo la construye el individuo. </a:t>
            </a:r>
          </a:p>
          <a:p>
            <a:endParaRPr lang="es-ES" sz="32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</a:rPr>
              <a:t>Actividad: Busca tu huella digital</a:t>
            </a:r>
            <a:endParaRPr lang="es-ES" sz="1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8877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67544" y="188639"/>
            <a:ext cx="698477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u="sng" dirty="0" smtClean="0"/>
              <a:t>Como controlar tu privacidad</a:t>
            </a:r>
            <a:r>
              <a:rPr lang="es-ES" u="sng" dirty="0" smtClean="0"/>
              <a:t>:</a:t>
            </a:r>
          </a:p>
          <a:p>
            <a:endParaRPr lang="es-ES" u="sng" dirty="0"/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- Utilizando un pseudónimo y no tu nombre real en Internet.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Un </a:t>
            </a:r>
            <a:r>
              <a:rPr lang="es-ES" dirty="0" smtClean="0">
                <a:hlinkClick r:id="rId2" tooltip="Antivirus"/>
              </a:rPr>
              <a:t>antivirus</a:t>
            </a:r>
            <a:r>
              <a:rPr lang="es-ES" dirty="0" smtClean="0"/>
              <a:t> que en lo posible también detecte spyware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Un </a:t>
            </a:r>
            <a:r>
              <a:rPr lang="es-ES" dirty="0" smtClean="0">
                <a:hlinkClick r:id="rId3" tooltip="Antispyware"/>
              </a:rPr>
              <a:t>antispyware</a:t>
            </a:r>
            <a:r>
              <a:rPr lang="es-ES" dirty="0" smtClean="0"/>
              <a:t> que ayuda a eliminar el spyware que entró a través de distintas páginas.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- Usar un navegador alternativo a </a:t>
            </a:r>
            <a:r>
              <a:rPr lang="es-ES" dirty="0" smtClean="0">
                <a:hlinkClick r:id="rId4" tooltip="Internet Explorer"/>
              </a:rPr>
              <a:t>Internet Explorer</a:t>
            </a:r>
            <a:r>
              <a:rPr lang="es-ES" dirty="0" smtClean="0"/>
              <a:t>, o bien       mantenerlo actualizado completamente.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-   Mantener actualizado nuestro </a:t>
            </a:r>
            <a:r>
              <a:rPr lang="es-ES" dirty="0" smtClean="0">
                <a:hlinkClick r:id="rId5" tooltip="Sistema operativo"/>
              </a:rPr>
              <a:t>sistema operativo</a:t>
            </a:r>
            <a:r>
              <a:rPr lang="es-ES" dirty="0" smtClean="0"/>
              <a:t> es importante para       evitar que a través de un fallo del mismo alguien se pueda apoderar de nuestra ordenador y posteriormente de algo valioso.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No entrar en </a:t>
            </a:r>
            <a:r>
              <a:rPr lang="es-ES" dirty="0" smtClean="0">
                <a:hlinkClick r:id="rId6" tooltip="Página web"/>
              </a:rPr>
              <a:t>páginas web</a:t>
            </a:r>
            <a:r>
              <a:rPr lang="es-ES" dirty="0" smtClean="0"/>
              <a:t> sospechosas.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- Cuando </a:t>
            </a:r>
            <a:r>
              <a:rPr lang="es-ES" dirty="0" err="1" smtClean="0"/>
              <a:t>envien</a:t>
            </a:r>
            <a:r>
              <a:rPr lang="es-ES" dirty="0" smtClean="0"/>
              <a:t> un </a:t>
            </a:r>
            <a:r>
              <a:rPr lang="es-ES" dirty="0" smtClean="0">
                <a:hlinkClick r:id="rId7" tooltip="Correo electrónico"/>
              </a:rPr>
              <a:t>correo electrónico</a:t>
            </a:r>
            <a:r>
              <a:rPr lang="es-ES" dirty="0" smtClean="0"/>
              <a:t> a varios contactos utilicen el CCO 'correo oculto' para no mostrar los contactos y parezcan como privados.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/>
              <a:t>- No realizar transacciones comerciales en páginas web no seguras, las seguras tienen una "s" después del http.</a:t>
            </a:r>
          </a:p>
          <a:p>
            <a:endParaRPr lang="es-E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5238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084970" y="1827810"/>
            <a:ext cx="571182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i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Búsqueda, </a:t>
            </a:r>
            <a:r>
              <a:rPr lang="es-ES" sz="54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creación y</a:t>
            </a:r>
          </a:p>
          <a:p>
            <a:pPr algn="ctr"/>
            <a:r>
              <a:rPr lang="es-ES" sz="54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 uso </a:t>
            </a:r>
            <a:r>
              <a:rPr lang="es-ES" sz="5400" b="1" i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de contenidos digitales </a:t>
            </a:r>
            <a:endParaRPr lang="es-ES" sz="5400" b="1" i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es-ES" sz="54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en </a:t>
            </a:r>
            <a:r>
              <a:rPr lang="es-ES" sz="5400" b="1" i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Internet</a:t>
            </a:r>
          </a:p>
        </p:txBody>
      </p:sp>
    </p:spTree>
    <p:extLst>
      <p:ext uri="{BB962C8B-B14F-4D97-AF65-F5344CB8AC3E}">
        <p14:creationId xmlns:p14="http://schemas.microsoft.com/office/powerpoint/2010/main" val="1911185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619672" y="2132856"/>
            <a:ext cx="619268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Uso de material en Internet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es-ES" sz="2800" dirty="0"/>
          </a:p>
          <a:p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Todo 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material digital tiene autor, a esto se le llaman licencias digitales.</a:t>
            </a:r>
          </a:p>
          <a:p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</a:rPr>
              <a:t>Siempre se debe comprobar el dominio público.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</a:rPr>
              <a:t>Toda la información que utilicemos tiene licencias de redistribución que han de tenerse en cuenta.</a:t>
            </a:r>
            <a:endParaRPr lang="es-ES" sz="1600" dirty="0">
              <a:solidFill>
                <a:schemeClr val="tx2">
                  <a:lumMod val="7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s-ES" sz="1600" dirty="0">
              <a:solidFill>
                <a:schemeClr val="tx2">
                  <a:lumMod val="7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1600" dirty="0">
                <a:solidFill>
                  <a:schemeClr val="tx2">
                    <a:lumMod val="75000"/>
                  </a:schemeClr>
                </a:solidFill>
              </a:rPr>
              <a:t>Tener en cuenta que las Licencias libres u obras libres que se usen; tendrán sus posibles restricciones y permisos.</a:t>
            </a:r>
          </a:p>
          <a:p>
            <a:pPr marL="457200" indent="-457200">
              <a:buFont typeface="+mj-lt"/>
              <a:buAutoNum type="arabicPeriod"/>
            </a:pPr>
            <a:endParaRPr lang="es-ES" sz="1600" dirty="0">
              <a:solidFill>
                <a:schemeClr val="tx2">
                  <a:lumMod val="7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1600" dirty="0">
                <a:solidFill>
                  <a:schemeClr val="tx2">
                    <a:lumMod val="75000"/>
                  </a:schemeClr>
                </a:solidFill>
              </a:rPr>
              <a:t>Tener en cuenta las Licencias </a:t>
            </a:r>
            <a:r>
              <a:rPr lang="es-ES" sz="1600" dirty="0" err="1">
                <a:solidFill>
                  <a:schemeClr val="tx2">
                    <a:lumMod val="75000"/>
                  </a:schemeClr>
                </a:solidFill>
              </a:rPr>
              <a:t>Creative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s-ES" sz="1600" dirty="0" err="1" smtClean="0">
                <a:solidFill>
                  <a:schemeClr val="tx2">
                    <a:lumMod val="75000"/>
                  </a:schemeClr>
                </a:solidFill>
              </a:rPr>
              <a:t>commons</a:t>
            </a: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5401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971600" y="1772816"/>
            <a:ext cx="633670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Contenidos inapropiado</a:t>
            </a:r>
            <a:r>
              <a:rPr lang="es-ES" sz="2800" dirty="0" smtClean="0"/>
              <a:t>s.</a:t>
            </a:r>
          </a:p>
          <a:p>
            <a:endParaRPr lang="es-ES" sz="2800" dirty="0" smtClean="0"/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s-ES" sz="2400" u="sng" dirty="0" smtClean="0">
                <a:solidFill>
                  <a:schemeClr val="tx2">
                    <a:lumMod val="75000"/>
                  </a:schemeClr>
                </a:solidFill>
              </a:rPr>
              <a:t>Contenidos </a:t>
            </a:r>
            <a:r>
              <a:rPr lang="es-ES" sz="2400" u="sng" dirty="0" smtClean="0">
                <a:solidFill>
                  <a:schemeClr val="tx2">
                    <a:lumMod val="75000"/>
                  </a:schemeClr>
                </a:solidFill>
              </a:rPr>
              <a:t>nocivos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: son aquellos legalmente permitidos pero no son buenos para 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menores.</a:t>
            </a: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s-ES" sz="2400" u="sng" dirty="0" smtClean="0">
                <a:solidFill>
                  <a:schemeClr val="tx2">
                    <a:lumMod val="75000"/>
                  </a:schemeClr>
                </a:solidFill>
              </a:rPr>
              <a:t>Contenidos </a:t>
            </a:r>
            <a:r>
              <a:rPr lang="es-ES" sz="2400" u="sng" dirty="0" err="1" smtClean="0">
                <a:solidFill>
                  <a:schemeClr val="tx2">
                    <a:lumMod val="75000"/>
                  </a:schemeClr>
                </a:solidFill>
              </a:rPr>
              <a:t>ilìcitos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: son aquellos legalmente no permitidos para menores.</a:t>
            </a:r>
          </a:p>
          <a:p>
            <a:endParaRPr lang="es-ES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</a:rPr>
              <a:t>-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Viral: grabación difundida a gran 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escala 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con contenido, nocivo para menores.</a:t>
            </a: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3698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043608" y="2348880"/>
            <a:ext cx="60486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u="sng" dirty="0" smtClean="0"/>
              <a:t>Causas que llevan a un menor al uso de estos contenidos: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La perdida del control</a:t>
            </a:r>
            <a:endParaRPr lang="es-ES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Los chat</a:t>
            </a:r>
            <a:endParaRPr lang="es-ES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La 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evasión</a:t>
            </a:r>
            <a:endParaRPr lang="es-ES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La 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ocultación</a:t>
            </a:r>
            <a:endParaRPr lang="es-ES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La pérdida de actividad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  <a:p>
            <a:endParaRPr lang="es-ES" sz="2400" dirty="0"/>
          </a:p>
        </p:txBody>
      </p:sp>
    </p:spTree>
    <p:extLst>
      <p:ext uri="{BB962C8B-B14F-4D97-AF65-F5344CB8AC3E}">
        <p14:creationId xmlns:p14="http://schemas.microsoft.com/office/powerpoint/2010/main" val="16284545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03648" y="1340768"/>
            <a:ext cx="567037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E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Leyendas urbanas</a:t>
            </a:r>
            <a:r>
              <a:rPr lang="es-ES" dirty="0"/>
              <a:t>: historia extravagante e </a:t>
            </a:r>
            <a:r>
              <a:rPr lang="es-ES" dirty="0" err="1"/>
              <a:t>inverosimil</a:t>
            </a:r>
            <a:r>
              <a:rPr lang="es-ES" dirty="0"/>
              <a:t> que supuestamente es cierta cuyo protagonista puede ser un menor</a:t>
            </a:r>
            <a:r>
              <a:rPr lang="es-ES" dirty="0" smtClean="0"/>
              <a:t>.</a:t>
            </a:r>
            <a:endParaRPr lang="es-ES" dirty="0"/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Juegos de azar</a:t>
            </a:r>
            <a:r>
              <a:rPr lang="es-ES" dirty="0"/>
              <a:t>:  juegos en los que existe la posibilidad de ser engañado y perder grandes cantidades de dinero</a:t>
            </a:r>
            <a:r>
              <a:rPr lang="es-ES" dirty="0" smtClean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s-ES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Oxy-shots</a:t>
            </a: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s-ES" dirty="0"/>
              <a:t>reto viral de inhalación de </a:t>
            </a:r>
            <a:r>
              <a:rPr lang="es-ES" dirty="0" smtClean="0"/>
              <a:t>chupitos.</a:t>
            </a:r>
            <a:endParaRPr lang="es-ES" dirty="0"/>
          </a:p>
          <a:p>
            <a:pPr marL="342900" indent="-342900">
              <a:buFont typeface="+mj-lt"/>
              <a:buAutoNum type="arabicPeriod"/>
            </a:pPr>
            <a:r>
              <a:rPr lang="es-ES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Mensajes </a:t>
            </a:r>
            <a:r>
              <a:rPr lang="es-E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cadena</a:t>
            </a:r>
            <a:r>
              <a:rPr lang="es-ES" dirty="0"/>
              <a:t>:  correo basura que se reenvía a muchos grupos de </a:t>
            </a:r>
            <a:r>
              <a:rPr lang="es-ES" dirty="0" smtClean="0"/>
              <a:t>personas.</a:t>
            </a:r>
          </a:p>
          <a:p>
            <a:pPr marL="342900" indent="-342900">
              <a:buFont typeface="+mj-lt"/>
              <a:buAutoNum type="arabicPeriod"/>
            </a:pPr>
            <a:r>
              <a:rPr lang="es-ES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Eyeballing</a:t>
            </a:r>
            <a:r>
              <a:rPr lang="es-ES" dirty="0"/>
              <a:t>: reto viral para introducir grandes cantidades de alcohol en la cornea para que el efecto sea más </a:t>
            </a:r>
            <a:r>
              <a:rPr lang="es-ES" dirty="0" smtClean="0"/>
              <a:t>rápido.</a:t>
            </a:r>
            <a:endParaRPr lang="es-ES" dirty="0"/>
          </a:p>
          <a:p>
            <a:pPr marL="342900" indent="-342900">
              <a:buFont typeface="+mj-lt"/>
              <a:buAutoNum type="arabicPeriod"/>
            </a:pPr>
            <a:r>
              <a:rPr lang="es-ES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Banner</a:t>
            </a:r>
            <a:r>
              <a:rPr lang="es-ES" dirty="0"/>
              <a:t>: Anuncio con imágenes que causa un gran impacto visual.</a:t>
            </a:r>
            <a:br>
              <a:rPr lang="es-ES" dirty="0"/>
            </a:br>
            <a:r>
              <a:rPr lang="es-ES" dirty="0"/>
              <a:t>- etc</a:t>
            </a:r>
            <a:r>
              <a:rPr lang="es-ES" dirty="0" smtClean="0"/>
              <a:t>…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395138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547664" y="1628800"/>
            <a:ext cx="655272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Protección ante virus.</a:t>
            </a:r>
          </a:p>
          <a:p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800" u="sng" dirty="0" smtClean="0">
                <a:solidFill>
                  <a:schemeClr val="tx2">
                    <a:lumMod val="75000"/>
                  </a:schemeClr>
                </a:solidFill>
              </a:rPr>
              <a:t>Ingeniería social</a:t>
            </a:r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técnica para embaucar y manipular a los usuarios para que hagan un acción</a:t>
            </a:r>
          </a:p>
          <a:p>
            <a:endParaRPr lang="es-ES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800" u="sng" dirty="0" smtClean="0">
                <a:solidFill>
                  <a:schemeClr val="tx2">
                    <a:lumMod val="75000"/>
                  </a:schemeClr>
                </a:solidFill>
              </a:rPr>
              <a:t>Motivos</a:t>
            </a:r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Por 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dispositivos externos</a:t>
            </a:r>
            <a:endParaRPr lang="es-ES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Por 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pulsar enlaces.</a:t>
            </a:r>
            <a:endParaRPr lang="es-ES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Por 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acceso a web.</a:t>
            </a:r>
            <a:endParaRPr lang="es-ES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Por 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archivo o programa.</a:t>
            </a:r>
            <a:endParaRPr lang="es-ES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0764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043608" y="1700808"/>
            <a:ext cx="66967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Prevención de </a:t>
            </a:r>
            <a:r>
              <a:rPr lang="es-ES" sz="3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fraudes</a:t>
            </a:r>
            <a:endParaRPr lang="es-ES" sz="3200" dirty="0" smtClean="0"/>
          </a:p>
          <a:p>
            <a:endParaRPr lang="es-ES" sz="3200" dirty="0"/>
          </a:p>
          <a:p>
            <a:pPr marL="514350" indent="-514350">
              <a:buFont typeface="+mj-lt"/>
              <a:buAutoNum type="romanUcPeriod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Actualizando el software.</a:t>
            </a:r>
          </a:p>
          <a:p>
            <a:pPr marL="514350" indent="-514350">
              <a:buFont typeface="+mj-lt"/>
              <a:buAutoNum type="romanUcPeriod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Usar cuentas de usuario limitadas.</a:t>
            </a:r>
          </a:p>
          <a:p>
            <a:pPr marL="514350" indent="-514350">
              <a:buFont typeface="+mj-lt"/>
              <a:buAutoNum type="romanUcPeriod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Copias de seguridad en la nube.</a:t>
            </a:r>
          </a:p>
          <a:p>
            <a:pPr marL="514350" indent="-514350">
              <a:buFont typeface="+mj-lt"/>
              <a:buAutoNum type="romanUcPeriod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Contraseñas de seguridad robustas y no repetidas.</a:t>
            </a:r>
          </a:p>
          <a:p>
            <a:pPr marL="514350" indent="-514350">
              <a:buFont typeface="+mj-lt"/>
              <a:buAutoNum type="romanUcPeriod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Cambiar asiduamente la clave WIFI.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  <a:p>
            <a:endParaRPr lang="es-ES" sz="3200" dirty="0"/>
          </a:p>
          <a:p>
            <a:endParaRPr lang="es-ES" sz="2400" dirty="0"/>
          </a:p>
        </p:txBody>
      </p:sp>
    </p:spTree>
    <p:extLst>
      <p:ext uri="{BB962C8B-B14F-4D97-AF65-F5344CB8AC3E}">
        <p14:creationId xmlns:p14="http://schemas.microsoft.com/office/powerpoint/2010/main" val="17508952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755576" y="1628800"/>
            <a:ext cx="6696744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u="sng" dirty="0" smtClean="0"/>
              <a:t>Tarea:</a:t>
            </a:r>
          </a:p>
          <a:p>
            <a:endParaRPr lang="es-ES" dirty="0" smtClean="0"/>
          </a:p>
          <a:p>
            <a:pPr marL="342900" indent="-342900">
              <a:buFont typeface="+mj-lt"/>
              <a:buAutoNum type="arabicPeriod"/>
            </a:pPr>
            <a:r>
              <a:rPr lang="es-ES" sz="3200" dirty="0" smtClean="0"/>
              <a:t>Busca </a:t>
            </a:r>
            <a:r>
              <a:rPr lang="es-ES" sz="3200" dirty="0" smtClean="0"/>
              <a:t>y </a:t>
            </a:r>
            <a:r>
              <a:rPr lang="es-ES" sz="3200" dirty="0" smtClean="0"/>
              <a:t>explica </a:t>
            </a:r>
            <a:r>
              <a:rPr lang="es-ES" sz="3200" dirty="0" smtClean="0"/>
              <a:t>tres</a:t>
            </a:r>
            <a:r>
              <a:rPr lang="es-ES" sz="3200" dirty="0" smtClean="0"/>
              <a:t> </a:t>
            </a:r>
            <a:r>
              <a:rPr lang="es-ES" sz="3200" dirty="0" smtClean="0"/>
              <a:t>ejemplos de leyendas urbanas.</a:t>
            </a:r>
          </a:p>
          <a:p>
            <a:pPr marL="342900" indent="-342900">
              <a:buFont typeface="+mj-lt"/>
              <a:buAutoNum type="arabicPeriod"/>
            </a:pPr>
            <a:endParaRPr lang="es-ES" sz="3200" dirty="0" smtClean="0"/>
          </a:p>
          <a:p>
            <a:pPr marL="342900" indent="-342900">
              <a:buFont typeface="+mj-lt"/>
              <a:buAutoNum type="arabicPeriod"/>
            </a:pPr>
            <a:r>
              <a:rPr lang="es-ES" sz="3200" dirty="0" smtClean="0"/>
              <a:t>Escribe </a:t>
            </a:r>
            <a:r>
              <a:rPr lang="es-ES" sz="3200" dirty="0" smtClean="0"/>
              <a:t>dos</a:t>
            </a:r>
            <a:r>
              <a:rPr lang="es-ES" sz="3200" dirty="0" smtClean="0"/>
              <a:t> ejemplos </a:t>
            </a:r>
            <a:r>
              <a:rPr lang="es-ES" sz="3200" dirty="0" smtClean="0"/>
              <a:t>de mensaje en cadena.</a:t>
            </a:r>
          </a:p>
          <a:p>
            <a:endParaRPr lang="es-ES" sz="3200" dirty="0" smtClean="0"/>
          </a:p>
        </p:txBody>
      </p:sp>
    </p:spTree>
    <p:extLst>
      <p:ext uri="{BB962C8B-B14F-4D97-AF65-F5344CB8AC3E}">
        <p14:creationId xmlns:p14="http://schemas.microsoft.com/office/powerpoint/2010/main" val="21187619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2967335"/>
            <a:ext cx="840894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i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Adolescentes en la Red</a:t>
            </a:r>
          </a:p>
        </p:txBody>
      </p:sp>
    </p:spTree>
    <p:extLst>
      <p:ext uri="{BB962C8B-B14F-4D97-AF65-F5344CB8AC3E}">
        <p14:creationId xmlns:p14="http://schemas.microsoft.com/office/powerpoint/2010/main" val="11011867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11560" y="404664"/>
            <a:ext cx="727280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/>
              <a:t>¿</a:t>
            </a:r>
            <a:r>
              <a:rPr lang="es-ES" sz="3200" u="sng" dirty="0" smtClean="0"/>
              <a:t>Qué lleva a los menores al uso de Internet</a:t>
            </a:r>
            <a:r>
              <a:rPr lang="es-ES" sz="3200" dirty="0" smtClean="0"/>
              <a:t>?</a:t>
            </a:r>
          </a:p>
          <a:p>
            <a:endParaRPr lang="es-ES" sz="3200" dirty="0" smtClean="0"/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s-ES" sz="3200" dirty="0">
                <a:solidFill>
                  <a:schemeClr val="tx2">
                    <a:lumMod val="75000"/>
                  </a:schemeClr>
                </a:solidFill>
              </a:rPr>
              <a:t>D</a:t>
            </a:r>
            <a:r>
              <a:rPr lang="es-ES" sz="3200" dirty="0" smtClean="0">
                <a:solidFill>
                  <a:schemeClr val="tx2">
                    <a:lumMod val="75000"/>
                  </a:schemeClr>
                </a:solidFill>
              </a:rPr>
              <a:t>ivertirse 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s-ES" sz="3200" dirty="0" smtClean="0">
                <a:solidFill>
                  <a:schemeClr val="tx2">
                    <a:lumMod val="75000"/>
                  </a:schemeClr>
                </a:solidFill>
              </a:rPr>
              <a:t>Relacion</a:t>
            </a:r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</a:rPr>
              <a:t>arse.</a:t>
            </a:r>
            <a:endParaRPr lang="es-ES" sz="32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s-ES" sz="3200" dirty="0">
                <a:solidFill>
                  <a:schemeClr val="tx2">
                    <a:lumMod val="75000"/>
                  </a:schemeClr>
                </a:solidFill>
              </a:rPr>
              <a:t>A</a:t>
            </a:r>
            <a:r>
              <a:rPr lang="es-ES" sz="3200" dirty="0" smtClean="0">
                <a:solidFill>
                  <a:schemeClr val="tx2">
                    <a:lumMod val="75000"/>
                  </a:schemeClr>
                </a:solidFill>
              </a:rPr>
              <a:t>cceder a información.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s-ES" sz="32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s-ES" sz="2400" u="sng" dirty="0" smtClean="0">
                <a:solidFill>
                  <a:schemeClr val="tx2">
                    <a:lumMod val="75000"/>
                  </a:schemeClr>
                </a:solidFill>
              </a:rPr>
              <a:t>El uso de información es masivo con la dificultad añadida de no saber utilizarlo. </a:t>
            </a:r>
          </a:p>
          <a:p>
            <a:endParaRPr lang="es-ES" sz="2000" u="sng" dirty="0">
              <a:solidFill>
                <a:schemeClr val="tx2">
                  <a:lumMod val="75000"/>
                </a:schemeClr>
              </a:solidFill>
            </a:endParaRPr>
          </a:p>
          <a:p>
            <a:endParaRPr lang="es-ES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7408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475656" y="1484784"/>
            <a:ext cx="57606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Riesgos en línea.</a:t>
            </a:r>
          </a:p>
          <a:p>
            <a:endParaRPr lang="es-ES" sz="2400" dirty="0"/>
          </a:p>
          <a:p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s-ES" sz="2400" i="1" dirty="0" smtClean="0">
                <a:solidFill>
                  <a:schemeClr val="tx2">
                    <a:lumMod val="75000"/>
                  </a:schemeClr>
                </a:solidFill>
              </a:rPr>
              <a:t>Accesos con contenidos peligrosos para menores.</a:t>
            </a:r>
          </a:p>
          <a:p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Foros de anorexia y bulimia.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Fomento de autolesión.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Hábitos de vida no saludables.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Apologías del suicidio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Pedofilia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Juegos online…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Etc. </a:t>
            </a:r>
          </a:p>
          <a:p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3743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115616" y="404664"/>
            <a:ext cx="554461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Tipos de menores en riesgo</a:t>
            </a:r>
            <a:r>
              <a:rPr lang="es-ES" sz="2800" dirty="0" smtClean="0"/>
              <a:t>.</a:t>
            </a:r>
          </a:p>
          <a:p>
            <a:endParaRPr lang="es-ES" sz="2800" dirty="0"/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Deprimidos o enfadados.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Refugio por falta de “algo” en sus vidas.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Susceptibles de actitudes o comportamientos no deseados (  anorexia)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Pocos recursos o habilidades.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Falta de retroalimentación ( no ven el dolor que causan)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Complejos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Jóvenes en riesgo social.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es-ES" sz="1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7288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835696" y="1268760"/>
            <a:ext cx="655272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Conductas de diagnóstico.</a:t>
            </a:r>
          </a:p>
          <a:p>
            <a:endParaRPr lang="es-E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Desconfianza</a:t>
            </a: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Necesidad de atención y reconocimiento.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Pérdida de habilidad social.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Bajo rendimiento escolar.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Problemas de convivencia.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Poco trabajo cooperativo.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Cambio de comportamiento.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tx2">
                    <a:lumMod val="75000"/>
                  </a:schemeClr>
                </a:solidFill>
              </a:rPr>
              <a:t>Conflictos de identidad</a:t>
            </a:r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endParaRPr lang="es-ES" sz="2800" dirty="0">
              <a:solidFill>
                <a:schemeClr val="tx2">
                  <a:lumMod val="75000"/>
                </a:schemeClr>
              </a:solidFill>
            </a:endParaRPr>
          </a:p>
          <a:p>
            <a:endParaRPr lang="es-ES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s-ES" sz="2000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s-ES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5444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187624" y="980728"/>
            <a:ext cx="7200800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3600" dirty="0" err="1" smtClean="0"/>
              <a:t>Tecnoadicciones</a:t>
            </a:r>
            <a:r>
              <a:rPr lang="es-ES" sz="3600" dirty="0" smtClean="0"/>
              <a:t>:</a:t>
            </a:r>
          </a:p>
          <a:p>
            <a:pPr algn="just"/>
            <a:endParaRPr lang="es-ES" sz="3600" dirty="0"/>
          </a:p>
          <a:p>
            <a:pPr algn="just"/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Tendencia desmesurada al uso de las TIC</a:t>
            </a:r>
          </a:p>
          <a:p>
            <a:pPr algn="just"/>
            <a:endParaRPr lang="es-ES" sz="2000" dirty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SINTOMAS</a:t>
            </a: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es-ES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just">
              <a:buFont typeface="+mj-lt"/>
              <a:buAutoNum type="alphaLcParenR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Abstinencia</a:t>
            </a:r>
            <a:endParaRPr lang="es-ES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just">
              <a:buFont typeface="+mj-lt"/>
              <a:buAutoNum type="alphaLcParenR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Perdida de las actividades habituales</a:t>
            </a: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es-ES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just">
              <a:buFont typeface="+mj-lt"/>
              <a:buAutoNum type="alphaLcParenR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Actitud defensiva y de negación del problema.</a:t>
            </a:r>
          </a:p>
          <a:p>
            <a:pPr marL="342900" indent="-342900" algn="just">
              <a:buFont typeface="+mj-lt"/>
              <a:buAutoNum type="alphaLcParenR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Descuido y desinterés por relaciones previas.</a:t>
            </a:r>
          </a:p>
          <a:p>
            <a:pPr marL="342900" indent="-342900" algn="just">
              <a:buFont typeface="+mj-lt"/>
              <a:buAutoNum type="alphaLcParenR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Cambios físicos y emocionales.</a:t>
            </a:r>
          </a:p>
          <a:p>
            <a:pPr marL="342900" indent="-342900" algn="just">
              <a:buFont typeface="+mj-lt"/>
              <a:buAutoNum type="alphaLcParenR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Cambio de conducta</a:t>
            </a:r>
          </a:p>
          <a:p>
            <a:pPr marL="342900" indent="-342900" algn="just">
              <a:buFont typeface="+mj-lt"/>
              <a:buAutoNum type="alphaLcParenR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Cambio de contexto escolar y social</a:t>
            </a: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marL="342900" indent="-342900" algn="just">
              <a:buFont typeface="+mj-lt"/>
              <a:buAutoNum type="alphaLcParenR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Tolerancia</a:t>
            </a:r>
          </a:p>
          <a:p>
            <a:pPr marL="342900" indent="-342900" algn="just">
              <a:buFont typeface="+mj-lt"/>
              <a:buAutoNum type="alphaLcParenR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Dependencia</a:t>
            </a:r>
          </a:p>
          <a:p>
            <a:pPr marL="342900" indent="-342900" algn="just">
              <a:buFont typeface="+mj-lt"/>
              <a:buAutoNum type="alphaLcParenR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Descontrol de la conducta</a:t>
            </a:r>
            <a:endParaRPr lang="es-ES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 algn="just">
              <a:buFont typeface="+mj-lt"/>
              <a:buAutoNum type="alphaLcParenR"/>
            </a:pPr>
            <a:endParaRPr lang="es-ES" dirty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endParaRPr lang="es-ES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es-ES" sz="3600" dirty="0"/>
          </a:p>
        </p:txBody>
      </p:sp>
    </p:spTree>
    <p:extLst>
      <p:ext uri="{BB962C8B-B14F-4D97-AF65-F5344CB8AC3E}">
        <p14:creationId xmlns:p14="http://schemas.microsoft.com/office/powerpoint/2010/main" val="41207174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043608" y="1124744"/>
            <a:ext cx="6048672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 </a:t>
            </a:r>
            <a:r>
              <a:rPr lang="es-ES" sz="3200" dirty="0" smtClean="0"/>
              <a:t>NETIQUETA</a:t>
            </a:r>
          </a:p>
          <a:p>
            <a:endParaRPr lang="es-ES" sz="3200" dirty="0" smtClean="0"/>
          </a:p>
          <a:p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Son reglas  de ética y buenos modales, no son obligatorias. Son formas voluntarias de actuar establecidas y aceptadas por todos</a:t>
            </a: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endParaRPr lang="es-ES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s-ES" sz="2400" u="sng" dirty="0" smtClean="0">
                <a:solidFill>
                  <a:schemeClr val="tx2">
                    <a:lumMod val="75000"/>
                  </a:schemeClr>
                </a:solidFill>
              </a:rPr>
              <a:t>-Entre otras están las siguientes</a:t>
            </a:r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</a:rPr>
              <a:t>:</a:t>
            </a:r>
          </a:p>
          <a:p>
            <a:endParaRPr lang="es-ES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Respetar el tiempo y ancho de banda.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Aplicar las normas de la vida real.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Compartir nuestros conocimientos.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Discutir sano.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Respetar la privacidad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No abusar del poder.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Perdonar.</a:t>
            </a:r>
          </a:p>
        </p:txBody>
      </p:sp>
    </p:spTree>
    <p:extLst>
      <p:ext uri="{BB962C8B-B14F-4D97-AF65-F5344CB8AC3E}">
        <p14:creationId xmlns:p14="http://schemas.microsoft.com/office/powerpoint/2010/main" val="38143909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332656"/>
            <a:ext cx="63722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/>
              <a:t>Instagram</a:t>
            </a:r>
            <a:r>
              <a:rPr lang="es-ES" sz="2800" dirty="0"/>
              <a:t> es una </a:t>
            </a:r>
            <a:r>
              <a:rPr lang="es-ES" sz="2800" dirty="0">
                <a:hlinkClick r:id="rId2" tooltip="Red social"/>
              </a:rPr>
              <a:t>red social</a:t>
            </a:r>
            <a:r>
              <a:rPr lang="es-ES" sz="2800" dirty="0"/>
              <a:t> y </a:t>
            </a:r>
            <a:r>
              <a:rPr lang="es-ES" sz="2800" dirty="0">
                <a:hlinkClick r:id="rId3" tooltip="Aplicación móvil"/>
              </a:rPr>
              <a:t>aplicación</a:t>
            </a:r>
            <a:r>
              <a:rPr lang="es-ES" sz="2800" dirty="0"/>
              <a:t> para subir fotos y </a:t>
            </a:r>
            <a:r>
              <a:rPr lang="es-ES" sz="2800" dirty="0" smtClean="0"/>
              <a:t>videos, en los que se pueden </a:t>
            </a:r>
            <a:r>
              <a:rPr lang="es-ES" sz="2800" dirty="0"/>
              <a:t>aplicar efectos fotográficos </a:t>
            </a:r>
            <a:r>
              <a:rPr lang="es-ES" sz="2800" dirty="0" smtClean="0"/>
              <a:t>….. </a:t>
            </a:r>
            <a:r>
              <a:rPr lang="es-ES" sz="2800" dirty="0"/>
              <a:t>y </a:t>
            </a:r>
            <a:r>
              <a:rPr lang="es-ES" sz="2800" dirty="0" smtClean="0"/>
              <a:t>posteriormente </a:t>
            </a:r>
            <a:r>
              <a:rPr lang="es-ES" sz="2800" dirty="0"/>
              <a:t>compartir las fotografías en la misma red social o en otras como </a:t>
            </a:r>
            <a:r>
              <a:rPr lang="es-ES" sz="2800" dirty="0">
                <a:hlinkClick r:id="rId4" tooltip="Facebook"/>
              </a:rPr>
              <a:t>Facebook</a:t>
            </a:r>
            <a:r>
              <a:rPr lang="es-ES" sz="2800" dirty="0"/>
              <a:t>, </a:t>
            </a:r>
            <a:r>
              <a:rPr lang="es-ES" sz="2800" dirty="0">
                <a:hlinkClick r:id="rId5" tooltip="Tumblr"/>
              </a:rPr>
              <a:t>Tumblr</a:t>
            </a:r>
            <a:r>
              <a:rPr lang="es-ES" sz="2800" dirty="0"/>
              <a:t>, </a:t>
            </a:r>
            <a:r>
              <a:rPr lang="es-ES" sz="2800" dirty="0" err="1">
                <a:hlinkClick r:id="rId6" tooltip="Flickr"/>
              </a:rPr>
              <a:t>Flickr</a:t>
            </a:r>
            <a:r>
              <a:rPr lang="es-ES" sz="2800" dirty="0"/>
              <a:t> y </a:t>
            </a:r>
            <a:r>
              <a:rPr lang="es-ES" sz="2800" dirty="0">
                <a:hlinkClick r:id="rId7" tooltip="Twitter"/>
              </a:rPr>
              <a:t>Twitter</a:t>
            </a:r>
            <a:r>
              <a:rPr lang="es-ES" sz="2800" dirty="0"/>
              <a:t>. </a:t>
            </a:r>
            <a:endParaRPr lang="es-ES" sz="2800" dirty="0" smtClean="0"/>
          </a:p>
          <a:p>
            <a:endParaRPr lang="es-ES" dirty="0"/>
          </a:p>
          <a:p>
            <a:r>
              <a:rPr lang="es-ES" u="sng" dirty="0" smtClean="0"/>
              <a:t>Es la red social más utilizada por los jóvenes</a:t>
            </a:r>
            <a:r>
              <a:rPr lang="es-ES" dirty="0" smtClean="0"/>
              <a:t>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585095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67544" y="476672"/>
            <a:ext cx="72008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/>
              <a:t>Tarea:</a:t>
            </a:r>
            <a:endParaRPr lang="es-ES" sz="3200" dirty="0" smtClean="0"/>
          </a:p>
          <a:p>
            <a:endParaRPr lang="es-ES" sz="3200" dirty="0"/>
          </a:p>
          <a:p>
            <a:endParaRPr lang="es-ES" sz="3200" dirty="0" smtClean="0"/>
          </a:p>
          <a:p>
            <a:pPr marL="285750" indent="-285750">
              <a:buFontTx/>
              <a:buChar char="-"/>
            </a:pPr>
            <a:r>
              <a:rPr lang="es-ES" sz="3200" dirty="0" smtClean="0"/>
              <a:t>Debate sobre los pros y contras del uso de Instagram.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617606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243797" y="2852936"/>
            <a:ext cx="612219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000" b="1" i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Acceso a Redes Sociales </a:t>
            </a:r>
            <a:endParaRPr lang="es-ES" sz="4000" b="1" i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ES" sz="40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</a:t>
            </a:r>
            <a:r>
              <a:rPr lang="es-ES" sz="4000" b="1" i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dispositivos móviles</a:t>
            </a:r>
          </a:p>
        </p:txBody>
      </p:sp>
    </p:spTree>
    <p:extLst>
      <p:ext uri="{BB962C8B-B14F-4D97-AF65-F5344CB8AC3E}">
        <p14:creationId xmlns:p14="http://schemas.microsoft.com/office/powerpoint/2010/main" val="29141900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115616" y="2492896"/>
            <a:ext cx="70567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u="sng" dirty="0" smtClean="0"/>
              <a:t>Acceso a internet de los jóvenes</a:t>
            </a:r>
            <a:r>
              <a:rPr lang="es-ES" sz="2400" dirty="0" smtClean="0"/>
              <a:t>:</a:t>
            </a:r>
            <a:endParaRPr lang="es-ES" sz="2400" dirty="0" smtClean="0"/>
          </a:p>
          <a:p>
            <a:endParaRPr lang="es-ES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Mostrar lo que hacemos y ver lo que </a:t>
            </a: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hacen.</a:t>
            </a: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Para </a:t>
            </a: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sentirse popular</a:t>
            </a: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Conectividad permanente</a:t>
            </a: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Por imitación</a:t>
            </a:r>
            <a:endParaRPr lang="es-ES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s-ES" dirty="0">
              <a:solidFill>
                <a:schemeClr val="tx2">
                  <a:lumMod val="75000"/>
                </a:schemeClr>
              </a:solidFill>
            </a:endParaRPr>
          </a:p>
          <a:p>
            <a:endParaRPr lang="es-ES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Esto hace que se cree una REPUTACIÓN DIGITAL</a:t>
            </a:r>
            <a:r>
              <a:rPr lang="es-ES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207947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11560" y="404664"/>
            <a:ext cx="6480720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u="sng" dirty="0" err="1" smtClean="0"/>
              <a:t>Ciberbullyng</a:t>
            </a:r>
            <a:endParaRPr lang="es-ES" sz="3600" u="sng" dirty="0" smtClean="0"/>
          </a:p>
          <a:p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Se da cuando menores dañan a otros menores con medios digitales. </a:t>
            </a:r>
          </a:p>
          <a:p>
            <a:endParaRPr lang="es-ES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Rasgos que presenta: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s-ES" sz="2000" dirty="0">
              <a:solidFill>
                <a:schemeClr val="tx2">
                  <a:lumMod val="7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Deterioro de su autoestima y estatus social.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Es intencional.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Repetido.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Se da por medios digitales</a:t>
            </a: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Roles: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Acosador o agresor.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Victima.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>
                <a:solidFill>
                  <a:schemeClr val="tx2">
                    <a:lumMod val="75000"/>
                  </a:schemeClr>
                </a:solidFill>
              </a:rPr>
              <a:t>Espectador ( ayudantes del acosador).</a:t>
            </a:r>
          </a:p>
          <a:p>
            <a:pPr marL="457200" indent="-457200">
              <a:buFont typeface="+mj-lt"/>
              <a:buAutoNum type="arabicPeriod"/>
            </a:pPr>
            <a:endParaRPr lang="es-ES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Medios: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Ataque directo.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Ataque público por publicaciones.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</a:rPr>
              <a:t>Mediante terceros por suplantación de identidad.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s-ES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s-ES" sz="2000" dirty="0">
              <a:solidFill>
                <a:schemeClr val="tx2">
                  <a:lumMod val="75000"/>
                </a:schemeClr>
              </a:solidFill>
            </a:endParaRPr>
          </a:p>
          <a:p>
            <a:endParaRPr lang="es-ES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3089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691680" y="1988840"/>
            <a:ext cx="511256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2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s-ES" sz="3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Perfiles de </a:t>
            </a:r>
            <a:r>
              <a:rPr lang="es-ES" sz="3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riesgo</a:t>
            </a:r>
          </a:p>
          <a:p>
            <a:endParaRPr lang="es-ES" sz="3200" dirty="0"/>
          </a:p>
          <a:p>
            <a:endParaRPr lang="es-ES" sz="3200" dirty="0" smtClean="0"/>
          </a:p>
          <a:p>
            <a:pPr marL="457200" indent="-457200">
              <a:buFont typeface="+mj-lt"/>
              <a:buAutoNum type="alphaLcParenR"/>
            </a:pPr>
            <a:r>
              <a:rPr lang="es-ES" sz="2000" dirty="0" smtClean="0"/>
              <a:t>Alumnos que ya han sufrido un </a:t>
            </a:r>
            <a:r>
              <a:rPr lang="es-ES" sz="2000" dirty="0" err="1" smtClean="0"/>
              <a:t>bullying</a:t>
            </a:r>
            <a:r>
              <a:rPr lang="es-ES" sz="2000" dirty="0" smtClean="0"/>
              <a:t>.</a:t>
            </a:r>
            <a:endParaRPr lang="es-ES" sz="2000" dirty="0" smtClean="0"/>
          </a:p>
          <a:p>
            <a:pPr marL="457200" indent="-457200">
              <a:buFont typeface="+mj-lt"/>
              <a:buAutoNum type="alphaLcParenR"/>
            </a:pPr>
            <a:r>
              <a:rPr lang="es-ES" sz="2000" dirty="0" smtClean="0"/>
              <a:t>Poca conexión a redes sociales</a:t>
            </a:r>
            <a:r>
              <a:rPr lang="es-ES" sz="2000" dirty="0" smtClean="0"/>
              <a:t>.</a:t>
            </a:r>
            <a:endParaRPr lang="es-ES" sz="2000" dirty="0" smtClean="0"/>
          </a:p>
          <a:p>
            <a:pPr marL="457200" indent="-457200">
              <a:buFont typeface="+mj-lt"/>
              <a:buAutoNum type="alphaLcParenR"/>
            </a:pPr>
            <a:r>
              <a:rPr lang="es-ES" sz="2000" dirty="0" smtClean="0"/>
              <a:t>Incidentes críticos</a:t>
            </a:r>
            <a:r>
              <a:rPr lang="es-ES" sz="2000" dirty="0" smtClean="0"/>
              <a:t>.</a:t>
            </a:r>
          </a:p>
          <a:p>
            <a:pPr marL="457200" indent="-457200">
              <a:buFont typeface="+mj-lt"/>
              <a:buAutoNum type="alphaLcParenR"/>
            </a:pPr>
            <a:r>
              <a:rPr lang="es-ES" sz="2000" dirty="0" smtClean="0"/>
              <a:t>Pocos amigos</a:t>
            </a:r>
          </a:p>
          <a:p>
            <a:pPr marL="457200" indent="-457200">
              <a:buFont typeface="+mj-lt"/>
              <a:buAutoNum type="alphaLcParenR"/>
            </a:pPr>
            <a:r>
              <a:rPr lang="es-ES" sz="2000" dirty="0" smtClean="0"/>
              <a:t>Baja autoestima</a:t>
            </a:r>
            <a:endParaRPr lang="es-ES" sz="2000" dirty="0" smtClean="0"/>
          </a:p>
          <a:p>
            <a:endParaRPr lang="es-ES" sz="1200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es-ES" sz="12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s-ES" sz="12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q"/>
            </a:pPr>
            <a:endParaRPr lang="es-ES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q"/>
            </a:pPr>
            <a:endParaRPr lang="es-ES" dirty="0">
              <a:solidFill>
                <a:schemeClr val="tx2">
                  <a:lumMod val="75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q"/>
            </a:pPr>
            <a:endParaRPr lang="es-ES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q"/>
            </a:pPr>
            <a:endParaRPr lang="es-ES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2036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331640" y="1268760"/>
            <a:ext cx="6048672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SEXTING.</a:t>
            </a:r>
          </a:p>
          <a:p>
            <a:endParaRPr lang="es-ES" sz="16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s-ES" sz="2400" dirty="0" smtClean="0"/>
              <a:t>Difusión o publicación de imágenes o vídeos de tipo sexual producidos por el propio remitente mediante móvil de modo voluntario</a:t>
            </a:r>
            <a:r>
              <a:rPr lang="es-ES" sz="1600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s-ES" sz="1600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es-ES" dirty="0" smtClean="0"/>
          </a:p>
          <a:p>
            <a:endParaRPr lang="es-ES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es-E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5983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691680" y="1148346"/>
            <a:ext cx="6696744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Motivación.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s-ES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dirty="0" smtClean="0"/>
              <a:t>Pertenencia a grupo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dirty="0" smtClean="0"/>
              <a:t>Para impresionar.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dirty="0" smtClean="0"/>
              <a:t>Inexperiencia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dirty="0" smtClean="0"/>
              <a:t>Falta de las relaciones sexuales.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dirty="0" smtClean="0"/>
              <a:t>Por presiones</a:t>
            </a:r>
          </a:p>
          <a:p>
            <a:endParaRPr lang="es-ES" dirty="0" smtClean="0"/>
          </a:p>
          <a:p>
            <a:endParaRPr lang="es-ES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s-ES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Consecuencias</a:t>
            </a:r>
            <a:r>
              <a:rPr lang="es-ES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sz="2400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Humillación y linchamiento social.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Exposición al insulto público.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Indefensión y culpa.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Efectos Psicológicos </a:t>
            </a:r>
            <a:r>
              <a:rPr lang="es-ES" dirty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es-ES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Efecto en el entorno escolar.</a:t>
            </a:r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969025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552" y="188640"/>
            <a:ext cx="648072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s-ES" sz="2800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Sintomas</a:t>
            </a:r>
            <a:endParaRPr lang="es-ES" sz="2800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  <a:p>
            <a:endParaRPr lang="es-ES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Cambio de comportamiento.</a:t>
            </a: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Revisar presencia en la red social</a:t>
            </a: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es-ES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Caer en chantaje o presión</a:t>
            </a: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Negar el problema.</a:t>
            </a: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Dependencia del móvil.</a:t>
            </a:r>
            <a:endParaRPr lang="es-ES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s-ES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s-ES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s-ES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s-ES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es-E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81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827584" y="404664"/>
            <a:ext cx="65527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Tareas:</a:t>
            </a:r>
            <a:endParaRPr lang="es-ES" sz="2800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eriod"/>
            </a:pPr>
            <a:endParaRPr lang="es-ES" dirty="0"/>
          </a:p>
          <a:p>
            <a:pPr marL="342900" indent="-342900">
              <a:buFont typeface="+mj-lt"/>
              <a:buAutoNum type="arabicPeriod"/>
            </a:pPr>
            <a:r>
              <a:rPr lang="es-ES" dirty="0" smtClean="0"/>
              <a:t>Plantea una situación de </a:t>
            </a:r>
            <a:r>
              <a:rPr lang="es-ES" dirty="0" err="1" smtClean="0"/>
              <a:t>ciberacoso</a:t>
            </a:r>
            <a:r>
              <a:rPr lang="es-ES" dirty="0" smtClean="0"/>
              <a:t> en la escuela.</a:t>
            </a:r>
          </a:p>
          <a:p>
            <a:pPr marL="342900" indent="-342900">
              <a:buFont typeface="+mj-lt"/>
              <a:buAutoNum type="arabicPeriod"/>
            </a:pPr>
            <a:r>
              <a:rPr lang="es-ES" dirty="0" smtClean="0"/>
              <a:t>Reflexiona sobre la actuación más adecuada en dicha situación.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859009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542</TotalTime>
  <Words>1141</Words>
  <Application>Microsoft Office PowerPoint</Application>
  <PresentationFormat>Presentación en pantalla (4:3)</PresentationFormat>
  <Paragraphs>265</Paragraphs>
  <Slides>34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43" baseType="lpstr">
      <vt:lpstr>Arabic Typesetting</vt:lpstr>
      <vt:lpstr>Arial</vt:lpstr>
      <vt:lpstr>Calibri</vt:lpstr>
      <vt:lpstr>Courier New</vt:lpstr>
      <vt:lpstr>Times New Roman</vt:lpstr>
      <vt:lpstr>Trebuchet MS</vt:lpstr>
      <vt:lpstr>Wingdings</vt:lpstr>
      <vt:lpstr>Wingdings 3</vt:lpstr>
      <vt:lpstr>Faceta</vt:lpstr>
      <vt:lpstr>      Uso seguro y responsable de las Tecnologías de la Información y la Comunicación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POLIITOS</dc:creator>
  <cp:lastModifiedBy>JOLIVA</cp:lastModifiedBy>
  <cp:revision>45</cp:revision>
  <dcterms:created xsi:type="dcterms:W3CDTF">2016-04-23T21:09:32Z</dcterms:created>
  <dcterms:modified xsi:type="dcterms:W3CDTF">2016-04-26T22:03:36Z</dcterms:modified>
</cp:coreProperties>
</file>